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7" r:id="rId2"/>
    <p:sldId id="358" r:id="rId3"/>
    <p:sldId id="376" r:id="rId4"/>
    <p:sldId id="377" r:id="rId5"/>
    <p:sldId id="381" r:id="rId6"/>
    <p:sldId id="379" r:id="rId7"/>
    <p:sldId id="378" r:id="rId8"/>
    <p:sldId id="380" r:id="rId9"/>
    <p:sldId id="37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-466" y="-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624F18-BB06-4E64-AF30-6D05503B4979}" type="datetimeFigureOut">
              <a:rPr lang="en-US" smtClean="0"/>
              <a:t>6/23/2021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9785B5-3B55-4BF6-8D4A-BECE50E5A7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9075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900" dirty="0">
              <a:latin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1F94F5-58D1-42ED-AB38-DD97D2E49478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9359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51F94F5-58D1-42ED-AB38-DD97D2E49478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2189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51F94F5-58D1-42ED-AB38-DD97D2E49478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4463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51F94F5-58D1-42ED-AB38-DD97D2E49478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6121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51F94F5-58D1-42ED-AB38-DD97D2E49478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6121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51F94F5-58D1-42ED-AB38-DD97D2E49478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1116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51F94F5-58D1-42ED-AB38-DD97D2E49478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9174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51F94F5-58D1-42ED-AB38-DD97D2E49478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9174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5A34FD4-281E-4BED-A317-81F8D9990A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02F5DEF-E69A-41AC-BDB2-587F365865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B180AE5-C96E-4766-926D-31A77350FD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6AF49-38FD-44C5-961A-CF0681514E9D}" type="datetimeFigureOut">
              <a:rPr lang="en-US" smtClean="0"/>
              <a:t>6/23/2021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1870307-49E7-4597-B53E-B61E630FE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CA891ED-A41F-49CB-921D-95CE67B67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3ED54-E865-4D3E-AF22-71DBA0F441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5438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8BFD4D8-C619-41EF-BE82-82AD7FEDD2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6E94CF60-D7CA-4B17-A32F-17C283F132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69AF120-4D50-409B-BBE0-F96773F86E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6AF49-38FD-44C5-961A-CF0681514E9D}" type="datetimeFigureOut">
              <a:rPr lang="en-US" smtClean="0"/>
              <a:t>6/23/2021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D66AE89-7945-44EF-B554-C6D180EA5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18E68C2-A742-40BE-9FF0-2B8564578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3ED54-E865-4D3E-AF22-71DBA0F441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8926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047505F4-6A99-46EA-9F35-56FB653DD5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9210F09B-32D9-4664-BBE9-F93376EC90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ABB9A55-A011-46D4-90B1-431E8D3C34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6AF49-38FD-44C5-961A-CF0681514E9D}" type="datetimeFigureOut">
              <a:rPr lang="en-US" smtClean="0"/>
              <a:t>6/23/2021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F094C07-F737-4FF4-A39E-39D8379B3E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348B6CC-E71D-4CD5-B420-C0C74D833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3ED54-E865-4D3E-AF22-71DBA0F441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47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DFB71E5-AAE9-4840-B29A-BE67C9C4A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41837AD-E6BD-40D0-9D38-89BA9FBCE9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67DA975-BD2D-48F8-9E00-893F442F8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6AF49-38FD-44C5-961A-CF0681514E9D}" type="datetimeFigureOut">
              <a:rPr lang="en-US" smtClean="0"/>
              <a:t>6/23/2021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8848EE6-2FB6-4B8E-AA01-63F9C5848B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A1B881F-1A2B-42BA-AF2D-A649D10ACB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3ED54-E865-4D3E-AF22-71DBA0F441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1268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E27FFBA-D71E-4991-958F-00EDFB724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5AB837B-AF09-4572-BFF0-C9ACA9F71B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5F7BBEF-4476-4C61-99D5-2A3043B80E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6AF49-38FD-44C5-961A-CF0681514E9D}" type="datetimeFigureOut">
              <a:rPr lang="en-US" smtClean="0"/>
              <a:t>6/23/2021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4D50398-4B46-4A39-AABA-D8DDA9C799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5A57A2D-381F-418C-98A4-AE6C08A2B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3ED54-E865-4D3E-AF22-71DBA0F441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7463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6F171AB-EB68-4F62-A67A-11F6F08A61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CE2F63A-99C9-4404-8FB7-49E781A724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52E7A588-F821-47FE-AB24-760819FC3E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BFC85D25-9679-41BF-B9AE-349D435D56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6AF49-38FD-44C5-961A-CF0681514E9D}" type="datetimeFigureOut">
              <a:rPr lang="en-US" smtClean="0"/>
              <a:t>6/23/2021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8848D18E-5B0F-4482-9566-A1783C68F5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057E6A44-8800-42EB-BF7E-6EA9FFE848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3ED54-E865-4D3E-AF22-71DBA0F441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5440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60F91C5-4479-42CF-A4C7-B251956C61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6B21F43-4CD6-4BAF-83B1-3618DFB394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BB86DECE-E61E-4009-8A2C-940B4EB7BD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C32DDE7E-A4EF-437E-B1CB-73A951340B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4B86E8CD-D358-42AD-B5AE-0589D2B316A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E341AC4D-CFFC-4BF4-A8B4-D0C760F155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6AF49-38FD-44C5-961A-CF0681514E9D}" type="datetimeFigureOut">
              <a:rPr lang="en-US" smtClean="0"/>
              <a:t>6/23/2021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11D7DD07-3070-4F3A-8986-052FE02F3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4A4AB87F-93D6-44FD-B8E5-FF92F9240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3ED54-E865-4D3E-AF22-71DBA0F441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694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72B9EEA-7A0F-447A-9B61-2BDC5EBD0B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4A9D7393-0530-4C8F-A36F-A9ABC81384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6AF49-38FD-44C5-961A-CF0681514E9D}" type="datetimeFigureOut">
              <a:rPr lang="en-US" smtClean="0"/>
              <a:t>6/23/2021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CAFD6E27-C10E-4008-B92B-35B2997E58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B9E2FD88-8B30-4720-8F33-6F4B4520EC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3ED54-E865-4D3E-AF22-71DBA0F441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1769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0B2ECDE7-2533-407F-82EB-1DBAED5BAA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6AF49-38FD-44C5-961A-CF0681514E9D}" type="datetimeFigureOut">
              <a:rPr lang="en-US" smtClean="0"/>
              <a:t>6/23/2021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7760AF65-2F20-47E2-A31A-85939BD355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EC8D0680-44F0-4991-9E91-DA73BB43D0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3ED54-E865-4D3E-AF22-71DBA0F441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737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5811C0A-2B2E-4ABF-AD15-D7486605F9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0B54AD4-AD19-4183-B40E-83B41EDCEA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3F1F9F4F-C534-4333-B8B1-ACD4ED67A7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68A0840F-6982-4FFF-BDC3-1ACCDB023F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6AF49-38FD-44C5-961A-CF0681514E9D}" type="datetimeFigureOut">
              <a:rPr lang="en-US" smtClean="0"/>
              <a:t>6/23/2021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7D75DA02-CDC7-4F6F-8004-AF8077663C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526832A1-0F44-442F-9465-9D76E612B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3ED54-E865-4D3E-AF22-71DBA0F441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685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228AA8D-5D2F-4B5C-A266-9E1E0B85C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A21488E5-949C-40D5-B55D-DA029A46D6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3AA86E0B-5EC3-42C6-A1FB-3D86B9B547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B2A60E89-BAB4-4E93-AC5F-F09B208332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6AF49-38FD-44C5-961A-CF0681514E9D}" type="datetimeFigureOut">
              <a:rPr lang="en-US" smtClean="0"/>
              <a:t>6/23/2021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44D28BDD-316B-4004-A261-841D754261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752A6254-F946-43B8-92A8-42DAFAC28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3ED54-E865-4D3E-AF22-71DBA0F441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5692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F93C1DCD-4E93-4237-B65D-BF2CB7CA63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8988DB09-844B-4C2E-859D-F16319AE13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513BFF4-D90E-42CE-AA5D-1B7D77FB36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A6AF49-38FD-44C5-961A-CF0681514E9D}" type="datetimeFigureOut">
              <a:rPr lang="en-US" smtClean="0"/>
              <a:t>6/23/2021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7841CB9-D756-4DEB-B0A3-AAE1E1DF4B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1B304DA-4B68-468E-AF36-EFFF3727ED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93ED54-E865-4D3E-AF22-71DBA0F441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884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Grp="1" noChangeArrowheads="1"/>
          </p:cNvSpPr>
          <p:nvPr>
            <p:ph type="ctrTitle"/>
          </p:nvPr>
        </p:nvSpPr>
        <p:spPr>
          <a:xfrm>
            <a:off x="-63862" y="-366356"/>
            <a:ext cx="12192000" cy="1470025"/>
          </a:xfrm>
        </p:spPr>
        <p:txBody>
          <a:bodyPr/>
          <a:lstStyle/>
          <a:p>
            <a:pPr eaLnBrk="1" hangingPunct="1"/>
            <a:r>
              <a:rPr lang="en-US" dirty="0"/>
              <a:t>Artificial Intelligence</a:t>
            </a:r>
            <a:endParaRPr lang="en-US" sz="3600" dirty="0"/>
          </a:p>
        </p:txBody>
      </p:sp>
      <p:sp>
        <p:nvSpPr>
          <p:cNvPr id="5123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63862" y="1011283"/>
            <a:ext cx="12192000" cy="1524000"/>
          </a:xfrm>
        </p:spPr>
        <p:txBody>
          <a:bodyPr/>
          <a:lstStyle/>
          <a:p>
            <a:pPr eaLnBrk="1" hangingPunct="1"/>
            <a:r>
              <a:rPr lang="en-US" sz="4267" dirty="0"/>
              <a:t>Chapter 10 : Planning</a:t>
            </a:r>
          </a:p>
        </p:txBody>
      </p:sp>
      <p:sp>
        <p:nvSpPr>
          <p:cNvPr id="5124" name="Text Box 7"/>
          <p:cNvSpPr txBox="1">
            <a:spLocks noChangeArrowheads="1"/>
          </p:cNvSpPr>
          <p:nvPr/>
        </p:nvSpPr>
        <p:spPr bwMode="auto">
          <a:xfrm>
            <a:off x="1524000" y="6248402"/>
            <a:ext cx="5867400" cy="46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9" tIns="45719" rIns="91439" bIns="45719">
            <a:spAutoFit/>
          </a:bodyPr>
          <a:lstStyle/>
          <a:p>
            <a:pPr>
              <a:spcBef>
                <a:spcPct val="50000"/>
              </a:spcBef>
            </a:pPr>
            <a:endParaRPr lang="en-US" sz="2400"/>
          </a:p>
        </p:txBody>
      </p:sp>
      <p:sp>
        <p:nvSpPr>
          <p:cNvPr id="5125" name="Text Box 8"/>
          <p:cNvSpPr txBox="1">
            <a:spLocks noChangeArrowheads="1"/>
          </p:cNvSpPr>
          <p:nvPr/>
        </p:nvSpPr>
        <p:spPr bwMode="auto">
          <a:xfrm>
            <a:off x="0" y="6052406"/>
            <a:ext cx="12192000" cy="830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9" tIns="45719" rIns="91439" bIns="45719">
            <a:spAutoFit/>
          </a:bodyPr>
          <a:lstStyle/>
          <a:p>
            <a:pPr algn="ctr"/>
            <a:r>
              <a:rPr lang="en-US" sz="2400" dirty="0">
                <a:latin typeface="Calibri"/>
                <a:cs typeface="Calibri"/>
              </a:rPr>
              <a:t>Instructor: Zakariya Ahmed Oraibi</a:t>
            </a:r>
          </a:p>
          <a:p>
            <a:pPr algn="ctr"/>
            <a:r>
              <a:rPr lang="en-US" sz="2400" dirty="0">
                <a:latin typeface="Calibri"/>
                <a:cs typeface="Calibri"/>
              </a:rPr>
              <a:t>University of </a:t>
            </a:r>
            <a:r>
              <a:rPr lang="en-US" sz="2400" dirty="0" err="1">
                <a:latin typeface="Calibri"/>
                <a:cs typeface="Calibri"/>
              </a:rPr>
              <a:t>Basrah</a:t>
            </a:r>
            <a:r>
              <a:rPr lang="en-US" sz="2400" dirty="0">
                <a:latin typeface="Calibri"/>
                <a:cs typeface="Calibri"/>
              </a:rPr>
              <a:t>, Iraq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F86D7230-EA93-4847-BCE5-B5CF26E82162}"/>
              </a:ext>
            </a:extLst>
          </p:cNvPr>
          <p:cNvSpPr txBox="1"/>
          <p:nvPr/>
        </p:nvSpPr>
        <p:spPr>
          <a:xfrm>
            <a:off x="368663" y="3155315"/>
            <a:ext cx="1178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In which we see how an agent can take advantage of the structure of a problem to construct complex plans of action.</a:t>
            </a:r>
            <a:endParaRPr 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2963039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563"/>
    </mc:Choice>
    <mc:Fallback xmlns="">
      <p:transition spd="slow" advTm="70563"/>
    </mc:Fallback>
  </mc:AlternateContent>
  <p:timing>
    <p:tnLst>
      <p:par>
        <p:cTn id="1" dur="indefinite" restart="never" nodeType="tmRoot"/>
      </p:par>
    </p:tnLst>
  </p:timing>
  <p:extLst>
    <p:ext uri="{3A86A75C-4F4B-4683-9AE1-C65F6400EC91}">
      <p14:laserTraceLst xmlns:p14="http://schemas.microsoft.com/office/powerpoint/2010/main">
        <p14:tracePtLst>
          <p14:tracePt t="44541" x="623888" y="1771650"/>
          <p14:tracePt t="44564" x="623888" y="1785938"/>
          <p14:tracePt t="44588" x="623888" y="1790700"/>
          <p14:tracePt t="44606" x="623888" y="1800225"/>
          <p14:tracePt t="44623" x="623888" y="1804988"/>
          <p14:tracePt t="44638" x="600075" y="1857375"/>
          <p14:tracePt t="44654" x="557213" y="1981200"/>
          <p14:tracePt t="44671" x="528638" y="2066925"/>
          <p14:tracePt t="44687" x="452438" y="2295525"/>
          <p14:tracePt t="44703" x="419100" y="2466975"/>
          <p14:tracePt t="44722" x="395288" y="2633663"/>
          <p14:tracePt t="44740" x="385763" y="2695575"/>
          <p14:tracePt t="44758" x="385763" y="2752725"/>
          <p14:tracePt t="44781" x="385763" y="2767013"/>
          <p14:tracePt t="44858" x="385763" y="2771775"/>
          <p14:tracePt t="44878" x="385763" y="2776538"/>
          <p14:tracePt t="45052" x="385763" y="2805113"/>
          <p14:tracePt t="45058" x="385763" y="2819400"/>
          <p14:tracePt t="45080" x="395288" y="2824163"/>
          <p14:tracePt t="45090" x="419100" y="2824163"/>
          <p14:tracePt t="45107" x="452438" y="2833688"/>
          <p14:tracePt t="45122" x="495300" y="2857500"/>
          <p14:tracePt t="45142" x="533400" y="2871788"/>
          <p14:tracePt t="45156" x="614363" y="2938463"/>
          <p14:tracePt t="45176" x="671513" y="2990850"/>
          <p14:tracePt t="45188" x="757238" y="3076575"/>
          <p14:tracePt t="45205" x="795338" y="3114675"/>
          <p14:tracePt t="45222" x="809625" y="3119438"/>
          <p14:tracePt t="45240" x="814388" y="3119438"/>
          <p14:tracePt t="45256" x="814388" y="3105150"/>
          <p14:tracePt t="45272" x="804863" y="3067050"/>
          <p14:tracePt t="45473" x="804863" y="3062288"/>
          <p14:tracePt t="45484" x="847725" y="3014663"/>
          <p14:tracePt t="45522" x="928688" y="2952750"/>
          <p14:tracePt t="45533" x="1062038" y="2857500"/>
          <p14:tracePt t="45561" x="1104900" y="2843213"/>
          <p14:tracePt t="45572" x="1119188" y="2843213"/>
          <p14:tracePt t="45588" x="1143000" y="2838450"/>
          <p14:tracePt t="45604" x="1162050" y="2838450"/>
          <p14:tracePt t="45621" x="1176338" y="2838450"/>
          <p14:tracePt t="45638" x="1223963" y="2828925"/>
          <p14:tracePt t="45671" x="1266825" y="2819400"/>
          <p14:tracePt t="45706" x="1290638" y="2819400"/>
          <p14:tracePt t="45721" x="1300163" y="2809875"/>
          <p14:tracePt t="45934" x="1304925" y="2809875"/>
          <p14:tracePt t="45943" x="1333500" y="2805113"/>
          <p14:tracePt t="45958" x="1366838" y="2795588"/>
          <p14:tracePt t="45971" x="1490663" y="2767013"/>
          <p14:tracePt t="45988" x="1657350" y="2738438"/>
          <p14:tracePt t="46005" x="1809750" y="2724150"/>
          <p14:tracePt t="46022" x="1862138" y="2719388"/>
          <p14:tracePt t="46038" x="1914525" y="2719388"/>
          <p14:tracePt t="46054" x="1943100" y="2719388"/>
          <p14:tracePt t="46315" x="1947863" y="2724150"/>
          <p14:tracePt t="46320" x="1985963" y="2724150"/>
          <p14:tracePt t="46339" x="2114550" y="2724150"/>
          <p14:tracePt t="46357" x="2200275" y="2724150"/>
          <p14:tracePt t="46372" x="2457450" y="2747963"/>
          <p14:tracePt t="46389" x="2643188" y="2752725"/>
          <p14:tracePt t="46406" x="2747963" y="2776538"/>
          <p14:tracePt t="46424" x="2786063" y="2795588"/>
          <p14:tracePt t="46439" x="2800350" y="2814638"/>
          <p14:tracePt t="46697" x="2809875" y="2814638"/>
          <p14:tracePt t="46706" x="2862263" y="2795588"/>
          <p14:tracePt t="46726" x="3009900" y="2771775"/>
          <p14:tracePt t="46739" x="3324225" y="2752725"/>
          <p14:tracePt t="46771" x="3452813" y="2752725"/>
          <p14:tracePt t="46772" x="3624263" y="2767013"/>
          <p14:tracePt t="46788" x="3709988" y="2814638"/>
          <p14:tracePt t="46805" x="3724275" y="2852738"/>
          <p14:tracePt t="46822" x="3729038" y="2867025"/>
          <p14:tracePt t="47039" x="3733800" y="2867025"/>
          <p14:tracePt t="47049" x="3800475" y="2862263"/>
          <p14:tracePt t="47078" x="3895725" y="2833688"/>
          <p14:tracePt t="47098" x="4076700" y="2781300"/>
          <p14:tracePt t="47127" x="4157663" y="2776538"/>
          <p14:tracePt t="47139" x="4186238" y="2771775"/>
          <p14:tracePt t="47154" x="4210050" y="2767013"/>
          <p14:tracePt t="47171" x="4219575" y="2762250"/>
          <p14:tracePt t="47401" x="4229100" y="2762250"/>
          <p14:tracePt t="47402" x="4257675" y="2757488"/>
          <p14:tracePt t="47422" x="4338638" y="2747963"/>
          <p14:tracePt t="47441" x="4410075" y="2738438"/>
          <p14:tracePt t="47460" x="4543425" y="2738438"/>
          <p14:tracePt t="47472" x="4610100" y="2747963"/>
          <p14:tracePt t="47472" x="4667250" y="2762250"/>
          <p14:tracePt t="47491" x="4705350" y="2767013"/>
          <p14:tracePt t="47509" x="4752975" y="2786063"/>
          <p14:tracePt t="47524" x="4762500" y="2805113"/>
          <p14:tracePt t="47841" x="4772025" y="2805113"/>
          <p14:tracePt t="47851" x="4819650" y="2805113"/>
          <p14:tracePt t="47881" x="4933950" y="2805113"/>
          <p14:tracePt t="47910" x="4995863" y="2805113"/>
          <p14:tracePt t="47922" x="5048250" y="2805113"/>
          <p14:tracePt t="47939" x="5067300" y="2809875"/>
          <p14:tracePt t="47955" x="5091113" y="2819400"/>
          <p14:tracePt t="51286" x="5076825" y="2824163"/>
          <p14:tracePt t="51296" x="4953000" y="2857500"/>
          <p14:tracePt t="51323" x="4872038" y="2871788"/>
          <p14:tracePt t="51341" x="4767263" y="2876550"/>
          <p14:tracePt t="51609" x="4767263" y="2886075"/>
          <p14:tracePt t="51619" x="4748213" y="2895600"/>
          <p14:tracePt t="51638" x="4691063" y="2914650"/>
          <p14:tracePt t="51658" x="4567238" y="2947988"/>
          <p14:tracePt t="51678" x="4510088" y="2957513"/>
          <p14:tracePt t="51687" x="4410075" y="2981325"/>
          <p14:tracePt t="51704" x="4362450" y="2995613"/>
          <p14:tracePt t="51719" x="4333875" y="3000375"/>
          <p14:tracePt t="51736" x="4314825" y="3000375"/>
          <p14:tracePt t="54633" x="0" y="0"/>
        </p14:tracePtLst>
      </p14:laserTrace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B993C81-DBA8-4F95-9883-658DA981E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5400"/>
            <a:ext cx="12192000" cy="1143000"/>
          </a:xfrm>
        </p:spPr>
        <p:txBody>
          <a:bodyPr/>
          <a:lstStyle/>
          <a:p>
            <a:pPr algn="ctr"/>
            <a:r>
              <a:rPr lang="en-US" dirty="0"/>
              <a:t>Planning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729861" y="1053417"/>
            <a:ext cx="11110686" cy="5713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0990" indent="-380990">
              <a:lnSpc>
                <a:spcPct val="150000"/>
              </a:lnSpc>
              <a:buFontTx/>
              <a:buChar char="-"/>
            </a:pPr>
            <a:r>
              <a:rPr lang="en-US" sz="2400" b="1" dirty="0"/>
              <a:t>Planning</a:t>
            </a:r>
            <a:r>
              <a:rPr lang="en-US" sz="2400" dirty="0"/>
              <a:t>: Find a sequence of actions that achieves a given goal when performed    	          starting in a given state.</a:t>
            </a:r>
          </a:p>
          <a:p>
            <a:pPr marL="838190" lvl="1" indent="-380990">
              <a:lnSpc>
                <a:spcPct val="150000"/>
              </a:lnSpc>
              <a:buFontTx/>
              <a:buChar char="-"/>
            </a:pPr>
            <a:r>
              <a:rPr lang="en-US" dirty="0"/>
              <a:t>We studied how to take actions in the world (search).</a:t>
            </a:r>
          </a:p>
          <a:p>
            <a:pPr marL="838190" lvl="1" indent="-380990">
              <a:lnSpc>
                <a:spcPct val="150000"/>
              </a:lnSpc>
              <a:buFontTx/>
              <a:buChar char="-"/>
            </a:pPr>
            <a:r>
              <a:rPr lang="en-US" dirty="0"/>
              <a:t>We studied how to represent objects, relations, etc. (logic).</a:t>
            </a:r>
          </a:p>
          <a:p>
            <a:pPr marL="838190" lvl="1" indent="-380990">
              <a:lnSpc>
                <a:spcPct val="150000"/>
              </a:lnSpc>
              <a:buFontTx/>
              <a:buChar char="-"/>
            </a:pPr>
            <a:r>
              <a:rPr lang="en-US" dirty="0"/>
              <a:t>Planning combine the two!</a:t>
            </a:r>
          </a:p>
          <a:p>
            <a:pPr lvl="1">
              <a:lnSpc>
                <a:spcPct val="150000"/>
              </a:lnSpc>
            </a:pPr>
            <a:endParaRPr lang="en-US" sz="2400" dirty="0"/>
          </a:p>
          <a:p>
            <a:pPr marL="380990" indent="-380990">
              <a:lnSpc>
                <a:spcPct val="150000"/>
              </a:lnSpc>
              <a:buFontTx/>
              <a:buChar char="-"/>
            </a:pPr>
            <a:r>
              <a:rPr lang="en-US" sz="2400" b="1" dirty="0"/>
              <a:t>Planning vs Problem Solving</a:t>
            </a:r>
            <a:r>
              <a:rPr lang="en-US" sz="2400" dirty="0"/>
              <a:t>:</a:t>
            </a:r>
          </a:p>
          <a:p>
            <a:pPr marL="838190" lvl="1" indent="-380990">
              <a:lnSpc>
                <a:spcPct val="150000"/>
              </a:lnSpc>
              <a:buFontTx/>
              <a:buChar char="-"/>
            </a:pPr>
            <a:r>
              <a:rPr lang="en-US" sz="2400" dirty="0"/>
              <a:t>Planning and problem solving methods can solve the same problems.</a:t>
            </a:r>
          </a:p>
          <a:p>
            <a:pPr marL="838190" lvl="1" indent="-380990">
              <a:lnSpc>
                <a:spcPct val="150000"/>
              </a:lnSpc>
              <a:buFontTx/>
              <a:buChar char="-"/>
            </a:pPr>
            <a:r>
              <a:rPr lang="en-US" sz="2400" dirty="0"/>
              <a:t>Planning is more powerful because of representations and methods used.</a:t>
            </a:r>
          </a:p>
          <a:p>
            <a:pPr marL="838190" lvl="1" indent="-380990">
              <a:lnSpc>
                <a:spcPct val="150000"/>
              </a:lnSpc>
              <a:buFontTx/>
              <a:buChar char="-"/>
            </a:pPr>
            <a:r>
              <a:rPr lang="en-US" sz="2400" dirty="0"/>
              <a:t>In planning, goals are independent and can be solved using “</a:t>
            </a:r>
            <a:r>
              <a:rPr lang="en-US" sz="2400" i="1" dirty="0"/>
              <a:t>divide-and-conquer</a:t>
            </a:r>
            <a:r>
              <a:rPr lang="en-US" sz="2400" dirty="0"/>
              <a:t>” strategy.</a:t>
            </a:r>
            <a:endParaRPr lang="en-US" sz="2400" dirty="0">
              <a:latin typeface="Calibri"/>
              <a:cs typeface="Calibri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="" xmlns:a16="http://schemas.microsoft.com/office/drawing/2014/main" id="{AA42F45F-6B7A-4922-B335-AACACB5413FD}"/>
              </a:ext>
            </a:extLst>
          </p:cNvPr>
          <p:cNvCxnSpPr/>
          <p:nvPr/>
        </p:nvCxnSpPr>
        <p:spPr>
          <a:xfrm>
            <a:off x="0" y="970384"/>
            <a:ext cx="12192000" cy="0"/>
          </a:xfrm>
          <a:prstGeom prst="line">
            <a:avLst/>
          </a:prstGeom>
          <a:ln w="7620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982775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767"/>
    </mc:Choice>
    <mc:Fallback xmlns="">
      <p:transition spd="slow" advTm="7076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3A86A75C-4F4B-4683-9AE1-C65F6400EC91}">
      <p14:laserTraceLst xmlns:p14="http://schemas.microsoft.com/office/powerpoint/2010/main">
        <p14:tracePtLst>
          <p14:tracePt t="50515" x="6653213" y="3195638"/>
          <p14:tracePt t="50526" x="6619875" y="3200400"/>
          <p14:tracePt t="50552" x="6462713" y="3228975"/>
          <p14:tracePt t="50568" x="6100763" y="3295650"/>
          <p14:tracePt t="50588" x="5976938" y="3314700"/>
          <p14:tracePt t="50602" x="5829300" y="3324225"/>
          <p14:tracePt t="50810" x="5815013" y="3328988"/>
          <p14:tracePt t="50821" x="5710238" y="3367088"/>
          <p14:tracePt t="50836" x="5310188" y="3433763"/>
          <p14:tracePt t="50853" x="4919663" y="3548063"/>
          <p14:tracePt t="50870" x="4781550" y="3571875"/>
          <p14:tracePt t="50885" x="4643438" y="3619500"/>
          <p14:tracePt t="50902" x="4605338" y="3629025"/>
          <p14:tracePt t="51104" x="4595813" y="3629025"/>
          <p14:tracePt t="51113" x="4381500" y="3619500"/>
          <p14:tracePt t="51143" x="3462338" y="3262313"/>
          <p14:tracePt t="51172" x="3052763" y="3105150"/>
          <p14:tracePt t="51187" x="2876550" y="3033713"/>
          <p14:tracePt t="51211" x="2800350" y="3014663"/>
          <p14:tracePt t="51407" x="2790825" y="3014663"/>
          <p14:tracePt t="51417" x="2709863" y="3014663"/>
          <p14:tracePt t="51417" x="2628900" y="3033713"/>
          <p14:tracePt t="51437" x="2500313" y="3067050"/>
          <p14:tracePt t="51456" x="2214563" y="3138488"/>
          <p14:tracePt t="51476" x="2052638" y="3219450"/>
          <p14:tracePt t="51502" x="2024063" y="3257550"/>
          <p14:tracePt t="51535" x="2024063" y="3267075"/>
          <p14:tracePt t="51552" x="2024063" y="3281363"/>
          <p14:tracePt t="51568" x="2019300" y="3290888"/>
          <p14:tracePt t="51790" x="2024063" y="3290888"/>
          <p14:tracePt t="51799" x="2147888" y="3276600"/>
          <p14:tracePt t="51826" x="2505075" y="3276600"/>
          <p14:tracePt t="51857" x="2667000" y="3295650"/>
          <p14:tracePt t="51879" x="2747963" y="3314700"/>
          <p14:tracePt t="51902" x="2762250" y="3314700"/>
          <p14:tracePt t="51919" x="2767013" y="3314700"/>
          <p14:tracePt t="52210" x="2781300" y="3314700"/>
          <p14:tracePt t="52219" x="2824163" y="3309938"/>
          <p14:tracePt t="52239" x="2890838" y="3305175"/>
          <p14:tracePt t="52258" x="2938463" y="3300413"/>
          <p14:tracePt t="52270" x="2957513" y="3300413"/>
          <p14:tracePt t="52284" x="2981325" y="3305175"/>
          <p14:tracePt t="52301" x="3000375" y="3333750"/>
          <p14:tracePt t="52318" x="3024188" y="3357563"/>
          <p14:tracePt t="52337" x="3038475" y="3367088"/>
          <p14:tracePt t="52352" x="3062288" y="3376613"/>
          <p14:tracePt t="52368" x="3067050" y="3371850"/>
          <p14:tracePt t="52562" x="3071813" y="3371850"/>
          <p14:tracePt t="52572" x="3086100" y="3371850"/>
          <p14:tracePt t="52585" x="3138488" y="3371850"/>
          <p14:tracePt t="52610" x="3524250" y="3352800"/>
          <p14:tracePt t="52641" x="3805238" y="3343275"/>
          <p14:tracePt t="52661" x="3962400" y="3381375"/>
          <p14:tracePt t="52685" x="3995738" y="3409950"/>
          <p14:tracePt t="52701" x="4000500" y="3424238"/>
          <p14:tracePt t="52719" x="4000500" y="3429000"/>
          <p14:tracePt t="52943" x="4005263" y="3429000"/>
          <p14:tracePt t="52954" x="4019550" y="3429000"/>
          <p14:tracePt t="52973" x="4071938" y="3414713"/>
          <p14:tracePt t="52992" x="4224338" y="3371850"/>
          <p14:tracePt t="53021" x="4281488" y="3367088"/>
          <p14:tracePt t="53041" x="4295775" y="3367088"/>
          <p14:tracePt t="53110" x="4291013" y="3367088"/>
          <p14:tracePt t="53120" x="4291013" y="3371850"/>
          <p14:tracePt t="53618" x="4291013" y="3376613"/>
          <p14:tracePt t="53628" x="4295775" y="3376613"/>
          <p14:tracePt t="53657" x="4305300" y="3376613"/>
          <p14:tracePt t="53677" x="4352925" y="3376613"/>
          <p14:tracePt t="53701" x="4424363" y="3376613"/>
          <p14:tracePt t="53737" x="4429125" y="3376613"/>
          <p14:tracePt t="53751" x="4452938" y="3376613"/>
          <p14:tracePt t="53768" x="4467225" y="3395663"/>
          <p14:tracePt t="53785" x="4476750" y="3400425"/>
          <p14:tracePt t="53801" x="4495800" y="3419475"/>
          <p14:tracePt t="53818" x="4505325" y="3429000"/>
          <p14:tracePt t="53882" x="4491038" y="3429000"/>
          <p14:tracePt t="54069" x="4495800" y="3424238"/>
          <p14:tracePt t="54078" x="4562475" y="3414713"/>
          <p14:tracePt t="54103" x="4676775" y="3395663"/>
          <p14:tracePt t="54118" x="4743450" y="3395663"/>
          <p14:tracePt t="54134" x="4867275" y="3424238"/>
          <p14:tracePt t="54150" x="4938713" y="3457575"/>
          <p14:tracePt t="54167" x="4981575" y="3486150"/>
          <p14:tracePt t="54187" x="4986338" y="3495675"/>
          <p14:tracePt t="54201" x="5005388" y="3505200"/>
          <p14:tracePt t="54470" x="5010150" y="3505200"/>
          <p14:tracePt t="54479" x="5062538" y="3495675"/>
          <p14:tracePt t="54501" x="5167313" y="3476625"/>
          <p14:tracePt t="54519" x="5224463" y="3462338"/>
          <p14:tracePt t="54534" x="5300663" y="3448050"/>
          <p14:tracePt t="54551" x="5329238" y="3448050"/>
          <p14:tracePt t="54568" x="5338763" y="3448050"/>
          <p14:tracePt t="54601" x="5343525" y="3448050"/>
          <p14:tracePt t="54832" x="5357813" y="3462338"/>
          <p14:tracePt t="54851" x="5376863" y="3462338"/>
          <p14:tracePt t="54862" x="5443538" y="3462338"/>
          <p14:tracePt t="54885" x="5548313" y="3462338"/>
          <p14:tracePt t="54901" x="5610225" y="3462338"/>
          <p14:tracePt t="54918" x="5715000" y="3471863"/>
          <p14:tracePt t="54933" x="5791200" y="3514725"/>
          <p14:tracePt t="54951" x="5829300" y="3548063"/>
          <p14:tracePt t="54969" x="5838825" y="3562350"/>
          <p14:tracePt t="54984" x="5843588" y="3571875"/>
          <p14:tracePt t="55037" x="5834063" y="3576638"/>
          <p14:tracePt t="55047" x="5795963" y="3557588"/>
          <p14:tracePt t="55253" x="5800725" y="3557588"/>
          <p14:tracePt t="55263" x="5867400" y="3552825"/>
          <p14:tracePt t="55285" x="5986463" y="3548063"/>
          <p14:tracePt t="55301" x="6043613" y="3538538"/>
          <p14:tracePt t="55317" x="6134100" y="3533775"/>
          <p14:tracePt t="55334" x="6153150" y="3533775"/>
          <p14:tracePt t="55367" x="6157913" y="3533775"/>
          <p14:tracePt t="55399" x="6167438" y="3533775"/>
          <p14:tracePt t="55404" x="6172200" y="3533775"/>
          <p14:tracePt t="55417" x="6181725" y="3533775"/>
          <p14:tracePt t="55870" x="0" y="0"/>
        </p14:tracePtLst>
      </p14:laserTrace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B993C81-DBA8-4F95-9883-658DA981E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5400"/>
            <a:ext cx="12192000" cy="1143000"/>
          </a:xfrm>
        </p:spPr>
        <p:txBody>
          <a:bodyPr/>
          <a:lstStyle/>
          <a:p>
            <a:pPr algn="ctr"/>
            <a:r>
              <a:rPr lang="en-US" dirty="0"/>
              <a:t>Planning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104707" y="820143"/>
            <a:ext cx="11110686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0990" indent="-380990">
              <a:lnSpc>
                <a:spcPct val="150000"/>
              </a:lnSpc>
              <a:buFontTx/>
              <a:buChar char="-"/>
            </a:pPr>
            <a:r>
              <a:rPr lang="en-US" sz="2400" b="1" dirty="0"/>
              <a:t>Example -</a:t>
            </a:r>
            <a:r>
              <a:rPr lang="en-US" sz="2400" dirty="0"/>
              <a:t> </a:t>
            </a:r>
            <a:r>
              <a:rPr lang="en-US" sz="2400" b="1" dirty="0"/>
              <a:t>Blocks World</a:t>
            </a:r>
            <a:r>
              <a:rPr lang="en-US" sz="2400" dirty="0"/>
              <a:t> :</a:t>
            </a:r>
          </a:p>
          <a:p>
            <a:pPr>
              <a:lnSpc>
                <a:spcPct val="150000"/>
              </a:lnSpc>
            </a:pPr>
            <a:r>
              <a:rPr lang="en-US" dirty="0"/>
              <a:t>	-   </a:t>
            </a:r>
            <a:r>
              <a:rPr lang="en-US" sz="2400" dirty="0"/>
              <a:t>In the blocks world, the planner finds a sequence of actions that achieve the  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                 </a:t>
            </a:r>
            <a:r>
              <a:rPr lang="en-US" sz="2400" i="1" u="sng" dirty="0"/>
              <a:t>goal</a:t>
            </a:r>
            <a:r>
              <a:rPr lang="en-US" sz="2400" dirty="0"/>
              <a:t>: a on b, and b on c.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latin typeface="Calibri"/>
                <a:cs typeface="Calibri"/>
              </a:rPr>
              <a:t>	-  Some Domain Constraints: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latin typeface="Calibri"/>
                <a:cs typeface="Calibri"/>
              </a:rPr>
              <a:t>		</a:t>
            </a:r>
            <a:r>
              <a:rPr lang="en-US" sz="2400" dirty="0">
                <a:latin typeface="Calibri"/>
                <a:cs typeface="Calibri"/>
              </a:rPr>
              <a:t>- Only one block can </a:t>
            </a:r>
            <a:r>
              <a:rPr lang="en-US" sz="2400" dirty="0" smtClean="0">
                <a:latin typeface="Calibri"/>
                <a:cs typeface="Calibri"/>
              </a:rPr>
              <a:t>be put </a:t>
            </a:r>
            <a:r>
              <a:rPr lang="en-US" sz="2400" dirty="0">
                <a:latin typeface="Calibri"/>
                <a:cs typeface="Calibri"/>
              </a:rPr>
              <a:t>on another block.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Calibri"/>
                <a:cs typeface="Calibri"/>
              </a:rPr>
              <a:t>		- Any number of blocks can be on the table.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Calibri"/>
                <a:cs typeface="Calibri"/>
              </a:rPr>
              <a:t>		- The hand can hold only one block. </a:t>
            </a:r>
          </a:p>
          <a:p>
            <a:endParaRPr lang="en-US" sz="2400" dirty="0">
              <a:latin typeface="Calibri"/>
              <a:cs typeface="Calibri"/>
            </a:endParaRPr>
          </a:p>
          <a:p>
            <a:pPr marL="342900" indent="-342900">
              <a:buFontTx/>
              <a:buChar char="-"/>
            </a:pPr>
            <a:r>
              <a:rPr lang="en-US" sz="2400" b="1" dirty="0">
                <a:latin typeface="Calibri"/>
                <a:cs typeface="Calibri"/>
              </a:rPr>
              <a:t>Typical Representation:</a:t>
            </a:r>
          </a:p>
          <a:p>
            <a:r>
              <a:rPr lang="en-US" sz="2400" dirty="0"/>
              <a:t>               -</a:t>
            </a:r>
            <a:r>
              <a:rPr lang="en-US" dirty="0"/>
              <a:t>    </a:t>
            </a:r>
            <a:r>
              <a:rPr lang="en-US" sz="2400" i="1" dirty="0"/>
              <a:t>On(Block, Object).</a:t>
            </a:r>
          </a:p>
          <a:p>
            <a:r>
              <a:rPr lang="en-US" sz="2400" dirty="0"/>
              <a:t>               -    </a:t>
            </a:r>
            <a:r>
              <a:rPr lang="en-US" sz="2400" i="1" dirty="0" err="1"/>
              <a:t>sClear</a:t>
            </a:r>
            <a:r>
              <a:rPr lang="en-US" sz="2400" i="1" dirty="0"/>
              <a:t>(Object).</a:t>
            </a:r>
            <a:endParaRPr lang="en-US" sz="4000" i="1" dirty="0">
              <a:latin typeface="Calibri"/>
              <a:cs typeface="Calibri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="" xmlns:a16="http://schemas.microsoft.com/office/drawing/2014/main" id="{AA42F45F-6B7A-4922-B335-AACACB5413FD}"/>
              </a:ext>
            </a:extLst>
          </p:cNvPr>
          <p:cNvCxnSpPr/>
          <p:nvPr/>
        </p:nvCxnSpPr>
        <p:spPr>
          <a:xfrm>
            <a:off x="0" y="970384"/>
            <a:ext cx="12192000" cy="0"/>
          </a:xfrm>
          <a:prstGeom prst="line">
            <a:avLst/>
          </a:prstGeom>
          <a:ln w="7620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C9A8CCE1-1C61-46EB-A116-FB0CECB50B3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6633" t="33878" r="30434" b="34693"/>
          <a:stretch/>
        </p:blipFill>
        <p:spPr>
          <a:xfrm>
            <a:off x="6802016" y="4460981"/>
            <a:ext cx="5038531" cy="207469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C51452B5-A92E-47C4-919A-FEA9435A1E5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5153" t="43129" r="51633" b="47891"/>
          <a:stretch/>
        </p:blipFill>
        <p:spPr>
          <a:xfrm>
            <a:off x="8341568" y="4818140"/>
            <a:ext cx="391886" cy="61582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77710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767"/>
    </mc:Choice>
    <mc:Fallback xmlns="">
      <p:transition spd="slow" advTm="7076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 mod="1">
    <p:ext uri="{3A86A75C-4F4B-4683-9AE1-C65F6400EC91}">
      <p14:laserTraceLst xmlns:p14="http://schemas.microsoft.com/office/powerpoint/2010/main">
        <p14:tracePtLst>
          <p14:tracePt t="50515" x="6653213" y="3195638"/>
          <p14:tracePt t="50526" x="6619875" y="3200400"/>
          <p14:tracePt t="50552" x="6462713" y="3228975"/>
          <p14:tracePt t="50568" x="6100763" y="3295650"/>
          <p14:tracePt t="50588" x="5976938" y="3314700"/>
          <p14:tracePt t="50602" x="5829300" y="3324225"/>
          <p14:tracePt t="50810" x="5815013" y="3328988"/>
          <p14:tracePt t="50821" x="5710238" y="3367088"/>
          <p14:tracePt t="50836" x="5310188" y="3433763"/>
          <p14:tracePt t="50853" x="4919663" y="3548063"/>
          <p14:tracePt t="50870" x="4781550" y="3571875"/>
          <p14:tracePt t="50885" x="4643438" y="3619500"/>
          <p14:tracePt t="50902" x="4605338" y="3629025"/>
          <p14:tracePt t="51104" x="4595813" y="3629025"/>
          <p14:tracePt t="51113" x="4381500" y="3619500"/>
          <p14:tracePt t="51143" x="3462338" y="3262313"/>
          <p14:tracePt t="51172" x="3052763" y="3105150"/>
          <p14:tracePt t="51187" x="2876550" y="3033713"/>
          <p14:tracePt t="51211" x="2800350" y="3014663"/>
          <p14:tracePt t="51407" x="2790825" y="3014663"/>
          <p14:tracePt t="51417" x="2709863" y="3014663"/>
          <p14:tracePt t="51417" x="2628900" y="3033713"/>
          <p14:tracePt t="51437" x="2500313" y="3067050"/>
          <p14:tracePt t="51456" x="2214563" y="3138488"/>
          <p14:tracePt t="51476" x="2052638" y="3219450"/>
          <p14:tracePt t="51502" x="2024063" y="3257550"/>
          <p14:tracePt t="51535" x="2024063" y="3267075"/>
          <p14:tracePt t="51552" x="2024063" y="3281363"/>
          <p14:tracePt t="51568" x="2019300" y="3290888"/>
          <p14:tracePt t="51790" x="2024063" y="3290888"/>
          <p14:tracePt t="51799" x="2147888" y="3276600"/>
          <p14:tracePt t="51826" x="2505075" y="3276600"/>
          <p14:tracePt t="51857" x="2667000" y="3295650"/>
          <p14:tracePt t="51879" x="2747963" y="3314700"/>
          <p14:tracePt t="51902" x="2762250" y="3314700"/>
          <p14:tracePt t="51919" x="2767013" y="3314700"/>
          <p14:tracePt t="52210" x="2781300" y="3314700"/>
          <p14:tracePt t="52219" x="2824163" y="3309938"/>
          <p14:tracePt t="52239" x="2890838" y="3305175"/>
          <p14:tracePt t="52258" x="2938463" y="3300413"/>
          <p14:tracePt t="52270" x="2957513" y="3300413"/>
          <p14:tracePt t="52284" x="2981325" y="3305175"/>
          <p14:tracePt t="52301" x="3000375" y="3333750"/>
          <p14:tracePt t="52318" x="3024188" y="3357563"/>
          <p14:tracePt t="52337" x="3038475" y="3367088"/>
          <p14:tracePt t="52352" x="3062288" y="3376613"/>
          <p14:tracePt t="52368" x="3067050" y="3371850"/>
          <p14:tracePt t="52562" x="3071813" y="3371850"/>
          <p14:tracePt t="52572" x="3086100" y="3371850"/>
          <p14:tracePt t="52585" x="3138488" y="3371850"/>
          <p14:tracePt t="52610" x="3524250" y="3352800"/>
          <p14:tracePt t="52641" x="3805238" y="3343275"/>
          <p14:tracePt t="52661" x="3962400" y="3381375"/>
          <p14:tracePt t="52685" x="3995738" y="3409950"/>
          <p14:tracePt t="52701" x="4000500" y="3424238"/>
          <p14:tracePt t="52719" x="4000500" y="3429000"/>
          <p14:tracePt t="52943" x="4005263" y="3429000"/>
          <p14:tracePt t="52954" x="4019550" y="3429000"/>
          <p14:tracePt t="52973" x="4071938" y="3414713"/>
          <p14:tracePt t="52992" x="4224338" y="3371850"/>
          <p14:tracePt t="53021" x="4281488" y="3367088"/>
          <p14:tracePt t="53041" x="4295775" y="3367088"/>
          <p14:tracePt t="53110" x="4291013" y="3367088"/>
          <p14:tracePt t="53120" x="4291013" y="3371850"/>
          <p14:tracePt t="53618" x="4291013" y="3376613"/>
          <p14:tracePt t="53628" x="4295775" y="3376613"/>
          <p14:tracePt t="53657" x="4305300" y="3376613"/>
          <p14:tracePt t="53677" x="4352925" y="3376613"/>
          <p14:tracePt t="53701" x="4424363" y="3376613"/>
          <p14:tracePt t="53737" x="4429125" y="3376613"/>
          <p14:tracePt t="53751" x="4452938" y="3376613"/>
          <p14:tracePt t="53768" x="4467225" y="3395663"/>
          <p14:tracePt t="53785" x="4476750" y="3400425"/>
          <p14:tracePt t="53801" x="4495800" y="3419475"/>
          <p14:tracePt t="53818" x="4505325" y="3429000"/>
          <p14:tracePt t="53882" x="4491038" y="3429000"/>
          <p14:tracePt t="54069" x="4495800" y="3424238"/>
          <p14:tracePt t="54078" x="4562475" y="3414713"/>
          <p14:tracePt t="54103" x="4676775" y="3395663"/>
          <p14:tracePt t="54118" x="4743450" y="3395663"/>
          <p14:tracePt t="54134" x="4867275" y="3424238"/>
          <p14:tracePt t="54150" x="4938713" y="3457575"/>
          <p14:tracePt t="54167" x="4981575" y="3486150"/>
          <p14:tracePt t="54187" x="4986338" y="3495675"/>
          <p14:tracePt t="54201" x="5005388" y="3505200"/>
          <p14:tracePt t="54470" x="5010150" y="3505200"/>
          <p14:tracePt t="54479" x="5062538" y="3495675"/>
          <p14:tracePt t="54501" x="5167313" y="3476625"/>
          <p14:tracePt t="54519" x="5224463" y="3462338"/>
          <p14:tracePt t="54534" x="5300663" y="3448050"/>
          <p14:tracePt t="54551" x="5329238" y="3448050"/>
          <p14:tracePt t="54568" x="5338763" y="3448050"/>
          <p14:tracePt t="54601" x="5343525" y="3448050"/>
          <p14:tracePt t="54832" x="5357813" y="3462338"/>
          <p14:tracePt t="54851" x="5376863" y="3462338"/>
          <p14:tracePt t="54862" x="5443538" y="3462338"/>
          <p14:tracePt t="54885" x="5548313" y="3462338"/>
          <p14:tracePt t="54901" x="5610225" y="3462338"/>
          <p14:tracePt t="54918" x="5715000" y="3471863"/>
          <p14:tracePt t="54933" x="5791200" y="3514725"/>
          <p14:tracePt t="54951" x="5829300" y="3548063"/>
          <p14:tracePt t="54969" x="5838825" y="3562350"/>
          <p14:tracePt t="54984" x="5843588" y="3571875"/>
          <p14:tracePt t="55037" x="5834063" y="3576638"/>
          <p14:tracePt t="55047" x="5795963" y="3557588"/>
          <p14:tracePt t="55253" x="5800725" y="3557588"/>
          <p14:tracePt t="55263" x="5867400" y="3552825"/>
          <p14:tracePt t="55285" x="5986463" y="3548063"/>
          <p14:tracePt t="55301" x="6043613" y="3538538"/>
          <p14:tracePt t="55317" x="6134100" y="3533775"/>
          <p14:tracePt t="55334" x="6153150" y="3533775"/>
          <p14:tracePt t="55367" x="6157913" y="3533775"/>
          <p14:tracePt t="55399" x="6167438" y="3533775"/>
          <p14:tracePt t="55404" x="6172200" y="3533775"/>
          <p14:tracePt t="55417" x="6181725" y="3533775"/>
          <p14:tracePt t="55870" x="0" y="0"/>
        </p14:tracePtLst>
      </p14:laserTrace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B993C81-DBA8-4F95-9883-658DA981E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5400"/>
            <a:ext cx="12192000" cy="1143000"/>
          </a:xfrm>
        </p:spPr>
        <p:txBody>
          <a:bodyPr/>
          <a:lstStyle/>
          <a:p>
            <a:pPr algn="ctr"/>
            <a:r>
              <a:rPr lang="en-US" dirty="0"/>
              <a:t>Planning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104707" y="820143"/>
            <a:ext cx="11987766" cy="4559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0990" indent="-380990">
              <a:lnSpc>
                <a:spcPct val="150000"/>
              </a:lnSpc>
              <a:buFontTx/>
              <a:buChar char="-"/>
            </a:pPr>
            <a:r>
              <a:rPr lang="en-US" sz="2400" b="1" dirty="0"/>
              <a:t>Basic Representations for Planning (</a:t>
            </a:r>
            <a:r>
              <a:rPr lang="en-US" sz="2400" b="1" dirty="0">
                <a:solidFill>
                  <a:srgbClr val="00B0F0"/>
                </a:solidFill>
              </a:rPr>
              <a:t>STRIPS</a:t>
            </a:r>
            <a:r>
              <a:rPr lang="en-US" sz="2400" b="1" dirty="0"/>
              <a:t>)</a:t>
            </a:r>
            <a:r>
              <a:rPr lang="en-US" sz="2400" dirty="0"/>
              <a:t> :</a:t>
            </a:r>
          </a:p>
          <a:p>
            <a:pPr>
              <a:lnSpc>
                <a:spcPct val="150000"/>
              </a:lnSpc>
            </a:pPr>
            <a:r>
              <a:rPr lang="en-US" dirty="0"/>
              <a:t>	</a:t>
            </a:r>
            <a:r>
              <a:rPr lang="en-US" sz="2400" dirty="0">
                <a:latin typeface="Calibri"/>
                <a:cs typeface="Calibri"/>
              </a:rPr>
              <a:t>1 -  States are list of conjunctive relationships that are currently true.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Calibri"/>
                <a:cs typeface="Calibri"/>
              </a:rPr>
              <a:t>  		- </a:t>
            </a:r>
            <a:r>
              <a:rPr lang="en-US" sz="2000" dirty="0">
                <a:latin typeface="Calibri"/>
                <a:cs typeface="Calibri"/>
              </a:rPr>
              <a:t>Initial State: [clear(2) ˄ clear(4) ˄ clear(b) ˄ clear(c) ˄ on(</a:t>
            </a:r>
            <a:r>
              <a:rPr lang="en-US" sz="2000" dirty="0" err="1">
                <a:latin typeface="Calibri"/>
                <a:cs typeface="Calibri"/>
              </a:rPr>
              <a:t>c,a</a:t>
            </a:r>
            <a:r>
              <a:rPr lang="en-US" sz="2000" dirty="0">
                <a:latin typeface="Calibri"/>
                <a:cs typeface="Calibri"/>
              </a:rPr>
              <a:t>) ˄ on(a,1) ˄ on(b,3)].</a:t>
            </a:r>
          </a:p>
          <a:p>
            <a:pPr>
              <a:lnSpc>
                <a:spcPct val="150000"/>
              </a:lnSpc>
            </a:pPr>
            <a:endParaRPr lang="en-US" sz="2000" dirty="0">
              <a:latin typeface="Calibri"/>
              <a:cs typeface="Calibri"/>
            </a:endParaRPr>
          </a:p>
          <a:p>
            <a:pPr>
              <a:lnSpc>
                <a:spcPct val="150000"/>
              </a:lnSpc>
            </a:pPr>
            <a:endParaRPr lang="en-US" sz="2000" dirty="0">
              <a:latin typeface="Calibri"/>
              <a:cs typeface="Calibri"/>
            </a:endParaRPr>
          </a:p>
          <a:p>
            <a:pPr>
              <a:lnSpc>
                <a:spcPct val="150000"/>
              </a:lnSpc>
            </a:pPr>
            <a:endParaRPr lang="en-US" sz="2000" dirty="0">
              <a:latin typeface="Calibri"/>
              <a:cs typeface="Calibri"/>
            </a:endParaRPr>
          </a:p>
          <a:p>
            <a:pPr>
              <a:lnSpc>
                <a:spcPct val="150000"/>
              </a:lnSpc>
            </a:pPr>
            <a:endParaRPr lang="en-US" sz="2000" dirty="0">
              <a:latin typeface="Calibri"/>
              <a:cs typeface="Calibri"/>
            </a:endParaRPr>
          </a:p>
          <a:p>
            <a:pPr>
              <a:lnSpc>
                <a:spcPct val="150000"/>
              </a:lnSpc>
            </a:pPr>
            <a:r>
              <a:rPr lang="en-US" sz="2000" dirty="0">
                <a:latin typeface="Calibri"/>
                <a:cs typeface="Calibri"/>
              </a:rPr>
              <a:t>		- Goals are defined as: [on (</a:t>
            </a:r>
            <a:r>
              <a:rPr lang="en-US" sz="2000" dirty="0" err="1">
                <a:latin typeface="Calibri"/>
                <a:cs typeface="Calibri"/>
              </a:rPr>
              <a:t>a,b</a:t>
            </a:r>
            <a:r>
              <a:rPr lang="en-US" sz="2000" dirty="0">
                <a:latin typeface="Calibri"/>
                <a:cs typeface="Calibri"/>
              </a:rPr>
              <a:t>) ˄ on (</a:t>
            </a:r>
            <a:r>
              <a:rPr lang="en-US" sz="2000" dirty="0" err="1">
                <a:latin typeface="Calibri"/>
                <a:cs typeface="Calibri"/>
              </a:rPr>
              <a:t>b,c</a:t>
            </a:r>
            <a:r>
              <a:rPr lang="en-US" sz="2000" dirty="0">
                <a:latin typeface="Calibri"/>
                <a:cs typeface="Calibri"/>
              </a:rPr>
              <a:t>)].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Calibri"/>
                <a:cs typeface="Calibri"/>
              </a:rPr>
              <a:t>	</a:t>
            </a:r>
            <a:endParaRPr lang="en-US" sz="2400" i="1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="" xmlns:a16="http://schemas.microsoft.com/office/drawing/2014/main" id="{AA42F45F-6B7A-4922-B335-AACACB5413FD}"/>
              </a:ext>
            </a:extLst>
          </p:cNvPr>
          <p:cNvCxnSpPr/>
          <p:nvPr/>
        </p:nvCxnSpPr>
        <p:spPr>
          <a:xfrm>
            <a:off x="0" y="970384"/>
            <a:ext cx="12192000" cy="0"/>
          </a:xfrm>
          <a:prstGeom prst="line">
            <a:avLst/>
          </a:prstGeom>
          <a:ln w="7620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63CF18FE-EB06-423C-AACC-A255E8D00DF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6704" t="33146" r="62611" b="55165"/>
          <a:stretch/>
        </p:blipFill>
        <p:spPr>
          <a:xfrm>
            <a:off x="4339985" y="2592276"/>
            <a:ext cx="2265002" cy="139379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30BEEDEA-56B0-4F69-A4EC-A391D5C5838A}"/>
              </a:ext>
            </a:extLst>
          </p:cNvPr>
          <p:cNvSpPr txBox="1"/>
          <p:nvPr/>
        </p:nvSpPr>
        <p:spPr>
          <a:xfrm>
            <a:off x="4888094" y="3909963"/>
            <a:ext cx="19086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Initial State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EB9D421E-0B45-4B4F-8DC8-27797629E2C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3965" t="29660" r="46735" b="55165"/>
          <a:stretch/>
        </p:blipFill>
        <p:spPr>
          <a:xfrm>
            <a:off x="4608114" y="4941851"/>
            <a:ext cx="1715172" cy="157435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336A8F46-B9E7-4A67-8070-2C7670D9F3A5}"/>
              </a:ext>
            </a:extLst>
          </p:cNvPr>
          <p:cNvSpPr txBox="1"/>
          <p:nvPr/>
        </p:nvSpPr>
        <p:spPr>
          <a:xfrm>
            <a:off x="5022738" y="6409102"/>
            <a:ext cx="19086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Goal State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57049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767"/>
    </mc:Choice>
    <mc:Fallback xmlns="">
      <p:transition spd="slow" advTm="7076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  <p:extLst>
    <p:ext uri="{3A86A75C-4F4B-4683-9AE1-C65F6400EC91}">
      <p14:laserTraceLst xmlns:p14="http://schemas.microsoft.com/office/powerpoint/2010/main">
        <p14:tracePtLst>
          <p14:tracePt t="50515" x="6653213" y="3195638"/>
          <p14:tracePt t="50526" x="6619875" y="3200400"/>
          <p14:tracePt t="50552" x="6462713" y="3228975"/>
          <p14:tracePt t="50568" x="6100763" y="3295650"/>
          <p14:tracePt t="50588" x="5976938" y="3314700"/>
          <p14:tracePt t="50602" x="5829300" y="3324225"/>
          <p14:tracePt t="50810" x="5815013" y="3328988"/>
          <p14:tracePt t="50821" x="5710238" y="3367088"/>
          <p14:tracePt t="50836" x="5310188" y="3433763"/>
          <p14:tracePt t="50853" x="4919663" y="3548063"/>
          <p14:tracePt t="50870" x="4781550" y="3571875"/>
          <p14:tracePt t="50885" x="4643438" y="3619500"/>
          <p14:tracePt t="50902" x="4605338" y="3629025"/>
          <p14:tracePt t="51104" x="4595813" y="3629025"/>
          <p14:tracePt t="51113" x="4381500" y="3619500"/>
          <p14:tracePt t="51143" x="3462338" y="3262313"/>
          <p14:tracePt t="51172" x="3052763" y="3105150"/>
          <p14:tracePt t="51187" x="2876550" y="3033713"/>
          <p14:tracePt t="51211" x="2800350" y="3014663"/>
          <p14:tracePt t="51407" x="2790825" y="3014663"/>
          <p14:tracePt t="51417" x="2709863" y="3014663"/>
          <p14:tracePt t="51417" x="2628900" y="3033713"/>
          <p14:tracePt t="51437" x="2500313" y="3067050"/>
          <p14:tracePt t="51456" x="2214563" y="3138488"/>
          <p14:tracePt t="51476" x="2052638" y="3219450"/>
          <p14:tracePt t="51502" x="2024063" y="3257550"/>
          <p14:tracePt t="51535" x="2024063" y="3267075"/>
          <p14:tracePt t="51552" x="2024063" y="3281363"/>
          <p14:tracePt t="51568" x="2019300" y="3290888"/>
          <p14:tracePt t="51790" x="2024063" y="3290888"/>
          <p14:tracePt t="51799" x="2147888" y="3276600"/>
          <p14:tracePt t="51826" x="2505075" y="3276600"/>
          <p14:tracePt t="51857" x="2667000" y="3295650"/>
          <p14:tracePt t="51879" x="2747963" y="3314700"/>
          <p14:tracePt t="51902" x="2762250" y="3314700"/>
          <p14:tracePt t="51919" x="2767013" y="3314700"/>
          <p14:tracePt t="52210" x="2781300" y="3314700"/>
          <p14:tracePt t="52219" x="2824163" y="3309938"/>
          <p14:tracePt t="52239" x="2890838" y="3305175"/>
          <p14:tracePt t="52258" x="2938463" y="3300413"/>
          <p14:tracePt t="52270" x="2957513" y="3300413"/>
          <p14:tracePt t="52284" x="2981325" y="3305175"/>
          <p14:tracePt t="52301" x="3000375" y="3333750"/>
          <p14:tracePt t="52318" x="3024188" y="3357563"/>
          <p14:tracePt t="52337" x="3038475" y="3367088"/>
          <p14:tracePt t="52352" x="3062288" y="3376613"/>
          <p14:tracePt t="52368" x="3067050" y="3371850"/>
          <p14:tracePt t="52562" x="3071813" y="3371850"/>
          <p14:tracePt t="52572" x="3086100" y="3371850"/>
          <p14:tracePt t="52585" x="3138488" y="3371850"/>
          <p14:tracePt t="52610" x="3524250" y="3352800"/>
          <p14:tracePt t="52641" x="3805238" y="3343275"/>
          <p14:tracePt t="52661" x="3962400" y="3381375"/>
          <p14:tracePt t="52685" x="3995738" y="3409950"/>
          <p14:tracePt t="52701" x="4000500" y="3424238"/>
          <p14:tracePt t="52719" x="4000500" y="3429000"/>
          <p14:tracePt t="52943" x="4005263" y="3429000"/>
          <p14:tracePt t="52954" x="4019550" y="3429000"/>
          <p14:tracePt t="52973" x="4071938" y="3414713"/>
          <p14:tracePt t="52992" x="4224338" y="3371850"/>
          <p14:tracePt t="53021" x="4281488" y="3367088"/>
          <p14:tracePt t="53041" x="4295775" y="3367088"/>
          <p14:tracePt t="53110" x="4291013" y="3367088"/>
          <p14:tracePt t="53120" x="4291013" y="3371850"/>
          <p14:tracePt t="53618" x="4291013" y="3376613"/>
          <p14:tracePt t="53628" x="4295775" y="3376613"/>
          <p14:tracePt t="53657" x="4305300" y="3376613"/>
          <p14:tracePt t="53677" x="4352925" y="3376613"/>
          <p14:tracePt t="53701" x="4424363" y="3376613"/>
          <p14:tracePt t="53737" x="4429125" y="3376613"/>
          <p14:tracePt t="53751" x="4452938" y="3376613"/>
          <p14:tracePt t="53768" x="4467225" y="3395663"/>
          <p14:tracePt t="53785" x="4476750" y="3400425"/>
          <p14:tracePt t="53801" x="4495800" y="3419475"/>
          <p14:tracePt t="53818" x="4505325" y="3429000"/>
          <p14:tracePt t="53882" x="4491038" y="3429000"/>
          <p14:tracePt t="54069" x="4495800" y="3424238"/>
          <p14:tracePt t="54078" x="4562475" y="3414713"/>
          <p14:tracePt t="54103" x="4676775" y="3395663"/>
          <p14:tracePt t="54118" x="4743450" y="3395663"/>
          <p14:tracePt t="54134" x="4867275" y="3424238"/>
          <p14:tracePt t="54150" x="4938713" y="3457575"/>
          <p14:tracePt t="54167" x="4981575" y="3486150"/>
          <p14:tracePt t="54187" x="4986338" y="3495675"/>
          <p14:tracePt t="54201" x="5005388" y="3505200"/>
          <p14:tracePt t="54470" x="5010150" y="3505200"/>
          <p14:tracePt t="54479" x="5062538" y="3495675"/>
          <p14:tracePt t="54501" x="5167313" y="3476625"/>
          <p14:tracePt t="54519" x="5224463" y="3462338"/>
          <p14:tracePt t="54534" x="5300663" y="3448050"/>
          <p14:tracePt t="54551" x="5329238" y="3448050"/>
          <p14:tracePt t="54568" x="5338763" y="3448050"/>
          <p14:tracePt t="54601" x="5343525" y="3448050"/>
          <p14:tracePt t="54832" x="5357813" y="3462338"/>
          <p14:tracePt t="54851" x="5376863" y="3462338"/>
          <p14:tracePt t="54862" x="5443538" y="3462338"/>
          <p14:tracePt t="54885" x="5548313" y="3462338"/>
          <p14:tracePt t="54901" x="5610225" y="3462338"/>
          <p14:tracePt t="54918" x="5715000" y="3471863"/>
          <p14:tracePt t="54933" x="5791200" y="3514725"/>
          <p14:tracePt t="54951" x="5829300" y="3548063"/>
          <p14:tracePt t="54969" x="5838825" y="3562350"/>
          <p14:tracePt t="54984" x="5843588" y="3571875"/>
          <p14:tracePt t="55037" x="5834063" y="3576638"/>
          <p14:tracePt t="55047" x="5795963" y="3557588"/>
          <p14:tracePt t="55253" x="5800725" y="3557588"/>
          <p14:tracePt t="55263" x="5867400" y="3552825"/>
          <p14:tracePt t="55285" x="5986463" y="3548063"/>
          <p14:tracePt t="55301" x="6043613" y="3538538"/>
          <p14:tracePt t="55317" x="6134100" y="3533775"/>
          <p14:tracePt t="55334" x="6153150" y="3533775"/>
          <p14:tracePt t="55367" x="6157913" y="3533775"/>
          <p14:tracePt t="55399" x="6167438" y="3533775"/>
          <p14:tracePt t="55404" x="6172200" y="3533775"/>
          <p14:tracePt t="55417" x="6181725" y="3533775"/>
          <p14:tracePt t="55870" x="0" y="0"/>
        </p14:tracePtLst>
      </p14:laserTraceLst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B993C81-DBA8-4F95-9883-658DA981E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5400"/>
            <a:ext cx="12192000" cy="1143000"/>
          </a:xfrm>
        </p:spPr>
        <p:txBody>
          <a:bodyPr/>
          <a:lstStyle/>
          <a:p>
            <a:pPr algn="ctr"/>
            <a:r>
              <a:rPr lang="en-US" dirty="0"/>
              <a:t>Planning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="" xmlns:a16="http://schemas.microsoft.com/office/drawing/2014/main" id="{AA42F45F-6B7A-4922-B335-AACACB5413FD}"/>
              </a:ext>
            </a:extLst>
          </p:cNvPr>
          <p:cNvCxnSpPr/>
          <p:nvPr/>
        </p:nvCxnSpPr>
        <p:spPr>
          <a:xfrm>
            <a:off x="0" y="970384"/>
            <a:ext cx="12192000" cy="0"/>
          </a:xfrm>
          <a:prstGeom prst="line">
            <a:avLst/>
          </a:prstGeom>
          <a:ln w="7620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08" t="21258" r="10920" b="14465"/>
          <a:stretch/>
        </p:blipFill>
        <p:spPr bwMode="auto">
          <a:xfrm>
            <a:off x="1682110" y="1095562"/>
            <a:ext cx="8954219" cy="5546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02711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767"/>
    </mc:Choice>
    <mc:Fallback xmlns="">
      <p:transition spd="slow" advTm="70767"/>
    </mc:Fallback>
  </mc:AlternateContent>
  <p:timing>
    <p:tnLst>
      <p:par>
        <p:cTn id="1" dur="indefinite" restart="never" nodeType="tmRoot"/>
      </p:par>
    </p:tnLst>
  </p:timing>
  <p:extLst mod="1">
    <p:ext uri="{3A86A75C-4F4B-4683-9AE1-C65F6400EC91}">
      <p14:laserTraceLst xmlns:p14="http://schemas.microsoft.com/office/powerpoint/2010/main">
        <p14:tracePtLst>
          <p14:tracePt t="50515" x="6653213" y="3195638"/>
          <p14:tracePt t="50526" x="6619875" y="3200400"/>
          <p14:tracePt t="50552" x="6462713" y="3228975"/>
          <p14:tracePt t="50568" x="6100763" y="3295650"/>
          <p14:tracePt t="50588" x="5976938" y="3314700"/>
          <p14:tracePt t="50602" x="5829300" y="3324225"/>
          <p14:tracePt t="50810" x="5815013" y="3328988"/>
          <p14:tracePt t="50821" x="5710238" y="3367088"/>
          <p14:tracePt t="50836" x="5310188" y="3433763"/>
          <p14:tracePt t="50853" x="4919663" y="3548063"/>
          <p14:tracePt t="50870" x="4781550" y="3571875"/>
          <p14:tracePt t="50885" x="4643438" y="3619500"/>
          <p14:tracePt t="50902" x="4605338" y="3629025"/>
          <p14:tracePt t="51104" x="4595813" y="3629025"/>
          <p14:tracePt t="51113" x="4381500" y="3619500"/>
          <p14:tracePt t="51143" x="3462338" y="3262313"/>
          <p14:tracePt t="51172" x="3052763" y="3105150"/>
          <p14:tracePt t="51187" x="2876550" y="3033713"/>
          <p14:tracePt t="51211" x="2800350" y="3014663"/>
          <p14:tracePt t="51407" x="2790825" y="3014663"/>
          <p14:tracePt t="51417" x="2709863" y="3014663"/>
          <p14:tracePt t="51417" x="2628900" y="3033713"/>
          <p14:tracePt t="51437" x="2500313" y="3067050"/>
          <p14:tracePt t="51456" x="2214563" y="3138488"/>
          <p14:tracePt t="51476" x="2052638" y="3219450"/>
          <p14:tracePt t="51502" x="2024063" y="3257550"/>
          <p14:tracePt t="51535" x="2024063" y="3267075"/>
          <p14:tracePt t="51552" x="2024063" y="3281363"/>
          <p14:tracePt t="51568" x="2019300" y="3290888"/>
          <p14:tracePt t="51790" x="2024063" y="3290888"/>
          <p14:tracePt t="51799" x="2147888" y="3276600"/>
          <p14:tracePt t="51826" x="2505075" y="3276600"/>
          <p14:tracePt t="51857" x="2667000" y="3295650"/>
          <p14:tracePt t="51879" x="2747963" y="3314700"/>
          <p14:tracePt t="51902" x="2762250" y="3314700"/>
          <p14:tracePt t="51919" x="2767013" y="3314700"/>
          <p14:tracePt t="52210" x="2781300" y="3314700"/>
          <p14:tracePt t="52219" x="2824163" y="3309938"/>
          <p14:tracePt t="52239" x="2890838" y="3305175"/>
          <p14:tracePt t="52258" x="2938463" y="3300413"/>
          <p14:tracePt t="52270" x="2957513" y="3300413"/>
          <p14:tracePt t="52284" x="2981325" y="3305175"/>
          <p14:tracePt t="52301" x="3000375" y="3333750"/>
          <p14:tracePt t="52318" x="3024188" y="3357563"/>
          <p14:tracePt t="52337" x="3038475" y="3367088"/>
          <p14:tracePt t="52352" x="3062288" y="3376613"/>
          <p14:tracePt t="52368" x="3067050" y="3371850"/>
          <p14:tracePt t="52562" x="3071813" y="3371850"/>
          <p14:tracePt t="52572" x="3086100" y="3371850"/>
          <p14:tracePt t="52585" x="3138488" y="3371850"/>
          <p14:tracePt t="52610" x="3524250" y="3352800"/>
          <p14:tracePt t="52641" x="3805238" y="3343275"/>
          <p14:tracePt t="52661" x="3962400" y="3381375"/>
          <p14:tracePt t="52685" x="3995738" y="3409950"/>
          <p14:tracePt t="52701" x="4000500" y="3424238"/>
          <p14:tracePt t="52719" x="4000500" y="3429000"/>
          <p14:tracePt t="52943" x="4005263" y="3429000"/>
          <p14:tracePt t="52954" x="4019550" y="3429000"/>
          <p14:tracePt t="52973" x="4071938" y="3414713"/>
          <p14:tracePt t="52992" x="4224338" y="3371850"/>
          <p14:tracePt t="53021" x="4281488" y="3367088"/>
          <p14:tracePt t="53041" x="4295775" y="3367088"/>
          <p14:tracePt t="53110" x="4291013" y="3367088"/>
          <p14:tracePt t="53120" x="4291013" y="3371850"/>
          <p14:tracePt t="53618" x="4291013" y="3376613"/>
          <p14:tracePt t="53628" x="4295775" y="3376613"/>
          <p14:tracePt t="53657" x="4305300" y="3376613"/>
          <p14:tracePt t="53677" x="4352925" y="3376613"/>
          <p14:tracePt t="53701" x="4424363" y="3376613"/>
          <p14:tracePt t="53737" x="4429125" y="3376613"/>
          <p14:tracePt t="53751" x="4452938" y="3376613"/>
          <p14:tracePt t="53768" x="4467225" y="3395663"/>
          <p14:tracePt t="53785" x="4476750" y="3400425"/>
          <p14:tracePt t="53801" x="4495800" y="3419475"/>
          <p14:tracePt t="53818" x="4505325" y="3429000"/>
          <p14:tracePt t="53882" x="4491038" y="3429000"/>
          <p14:tracePt t="54069" x="4495800" y="3424238"/>
          <p14:tracePt t="54078" x="4562475" y="3414713"/>
          <p14:tracePt t="54103" x="4676775" y="3395663"/>
          <p14:tracePt t="54118" x="4743450" y="3395663"/>
          <p14:tracePt t="54134" x="4867275" y="3424238"/>
          <p14:tracePt t="54150" x="4938713" y="3457575"/>
          <p14:tracePt t="54167" x="4981575" y="3486150"/>
          <p14:tracePt t="54187" x="4986338" y="3495675"/>
          <p14:tracePt t="54201" x="5005388" y="3505200"/>
          <p14:tracePt t="54470" x="5010150" y="3505200"/>
          <p14:tracePt t="54479" x="5062538" y="3495675"/>
          <p14:tracePt t="54501" x="5167313" y="3476625"/>
          <p14:tracePt t="54519" x="5224463" y="3462338"/>
          <p14:tracePt t="54534" x="5300663" y="3448050"/>
          <p14:tracePt t="54551" x="5329238" y="3448050"/>
          <p14:tracePt t="54568" x="5338763" y="3448050"/>
          <p14:tracePt t="54601" x="5343525" y="3448050"/>
          <p14:tracePt t="54832" x="5357813" y="3462338"/>
          <p14:tracePt t="54851" x="5376863" y="3462338"/>
          <p14:tracePt t="54862" x="5443538" y="3462338"/>
          <p14:tracePt t="54885" x="5548313" y="3462338"/>
          <p14:tracePt t="54901" x="5610225" y="3462338"/>
          <p14:tracePt t="54918" x="5715000" y="3471863"/>
          <p14:tracePt t="54933" x="5791200" y="3514725"/>
          <p14:tracePt t="54951" x="5829300" y="3548063"/>
          <p14:tracePt t="54969" x="5838825" y="3562350"/>
          <p14:tracePt t="54984" x="5843588" y="3571875"/>
          <p14:tracePt t="55037" x="5834063" y="3576638"/>
          <p14:tracePt t="55047" x="5795963" y="3557588"/>
          <p14:tracePt t="55253" x="5800725" y="3557588"/>
          <p14:tracePt t="55263" x="5867400" y="3552825"/>
          <p14:tracePt t="55285" x="5986463" y="3548063"/>
          <p14:tracePt t="55301" x="6043613" y="3538538"/>
          <p14:tracePt t="55317" x="6134100" y="3533775"/>
          <p14:tracePt t="55334" x="6153150" y="3533775"/>
          <p14:tracePt t="55367" x="6157913" y="3533775"/>
          <p14:tracePt t="55399" x="6167438" y="3533775"/>
          <p14:tracePt t="55404" x="6172200" y="3533775"/>
          <p14:tracePt t="55417" x="6181725" y="3533775"/>
          <p14:tracePt t="55870" x="0" y="0"/>
        </p14:tracePtLst>
      </p14:laserTraceLst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B993C81-DBA8-4F95-9883-658DA981E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5400"/>
            <a:ext cx="12192000" cy="1143000"/>
          </a:xfrm>
        </p:spPr>
        <p:txBody>
          <a:bodyPr/>
          <a:lstStyle/>
          <a:p>
            <a:pPr algn="ctr"/>
            <a:r>
              <a:rPr lang="en-US" dirty="0"/>
              <a:t>Planning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104707" y="820143"/>
            <a:ext cx="11987766" cy="5113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0990" indent="-380990">
              <a:lnSpc>
                <a:spcPct val="150000"/>
              </a:lnSpc>
              <a:buFontTx/>
              <a:buChar char="-"/>
            </a:pPr>
            <a:r>
              <a:rPr lang="en-US" sz="2400" b="1" dirty="0"/>
              <a:t>Basic Representations for Planning (</a:t>
            </a:r>
            <a:r>
              <a:rPr lang="en-US" sz="2400" b="1" dirty="0">
                <a:solidFill>
                  <a:srgbClr val="00B0F0"/>
                </a:solidFill>
              </a:rPr>
              <a:t>STRIPS</a:t>
            </a:r>
            <a:r>
              <a:rPr lang="en-US" sz="2400" b="1" dirty="0"/>
              <a:t>)</a:t>
            </a:r>
            <a:r>
              <a:rPr lang="en-US" sz="2400" dirty="0"/>
              <a:t> :</a:t>
            </a:r>
          </a:p>
          <a:p>
            <a:pPr>
              <a:lnSpc>
                <a:spcPct val="150000"/>
              </a:lnSpc>
            </a:pPr>
            <a:r>
              <a:rPr lang="en-US" dirty="0"/>
              <a:t>	</a:t>
            </a:r>
          </a:p>
          <a:p>
            <a:pPr>
              <a:lnSpc>
                <a:spcPct val="150000"/>
              </a:lnSpc>
            </a:pPr>
            <a:endParaRPr lang="en-US" dirty="0"/>
          </a:p>
          <a:p>
            <a:pPr>
              <a:lnSpc>
                <a:spcPct val="150000"/>
              </a:lnSpc>
            </a:pPr>
            <a:r>
              <a:rPr lang="en-US" sz="2400" dirty="0">
                <a:latin typeface="Calibri"/>
                <a:cs typeface="Calibri"/>
              </a:rPr>
              <a:t>	2 -  Any actions that are not mentioned in the states are assumed to be false.</a:t>
            </a:r>
          </a:p>
          <a:p>
            <a:r>
              <a:rPr lang="en-US" sz="2400" dirty="0">
                <a:latin typeface="Calibri"/>
                <a:cs typeface="Calibri"/>
              </a:rPr>
              <a:t>		- </a:t>
            </a:r>
            <a:r>
              <a:rPr lang="en-US" sz="2000" dirty="0">
                <a:latin typeface="Calibri"/>
                <a:cs typeface="Calibri"/>
              </a:rPr>
              <a:t>Ex: from the initial state, we get ¬clear(3) ˄ ¬clear(1) ˄ ….</a:t>
            </a:r>
          </a:p>
          <a:p>
            <a:r>
              <a:rPr lang="en-US" sz="2400" dirty="0">
                <a:latin typeface="Calibri"/>
                <a:cs typeface="Calibri"/>
              </a:rPr>
              <a:t>	</a:t>
            </a:r>
          </a:p>
          <a:p>
            <a:r>
              <a:rPr lang="en-US" sz="2400" dirty="0">
                <a:latin typeface="Calibri"/>
                <a:cs typeface="Calibri"/>
              </a:rPr>
              <a:t>	3 -  Each action is defined by two terms:</a:t>
            </a:r>
          </a:p>
          <a:p>
            <a:r>
              <a:rPr lang="en-US" sz="2400" dirty="0">
                <a:latin typeface="Calibri"/>
                <a:cs typeface="Calibri"/>
              </a:rPr>
              <a:t>		- </a:t>
            </a:r>
            <a:r>
              <a:rPr lang="en-US" sz="2400" b="1" i="1" dirty="0">
                <a:latin typeface="Calibri"/>
                <a:cs typeface="Calibri"/>
              </a:rPr>
              <a:t>Precondition</a:t>
            </a:r>
            <a:r>
              <a:rPr lang="en-US" sz="2400" dirty="0">
                <a:latin typeface="Calibri"/>
                <a:cs typeface="Calibri"/>
              </a:rPr>
              <a:t>: the conditions that have to be satisfied for the action to be </a:t>
            </a:r>
          </a:p>
          <a:p>
            <a:r>
              <a:rPr lang="en-US" sz="2400" dirty="0">
                <a:latin typeface="Calibri"/>
                <a:cs typeface="Calibri"/>
              </a:rPr>
              <a:t>		                            possible.</a:t>
            </a:r>
          </a:p>
          <a:p>
            <a:r>
              <a:rPr lang="en-US" sz="2400" dirty="0">
                <a:latin typeface="Calibri"/>
                <a:cs typeface="Calibri"/>
              </a:rPr>
              <a:t>		- </a:t>
            </a:r>
            <a:r>
              <a:rPr lang="en-US" sz="2400" b="1" i="1" dirty="0">
                <a:latin typeface="Calibri"/>
                <a:cs typeface="Calibri"/>
              </a:rPr>
              <a:t>Effect</a:t>
            </a:r>
            <a:r>
              <a:rPr lang="en-US" sz="2400" dirty="0">
                <a:latin typeface="Calibri"/>
                <a:cs typeface="Calibri"/>
              </a:rPr>
              <a:t>: the effect of the action either adds relationships or deletes some 		               of them.</a:t>
            </a:r>
          </a:p>
          <a:p>
            <a:pPr>
              <a:lnSpc>
                <a:spcPct val="150000"/>
              </a:lnSpc>
            </a:pPr>
            <a:endParaRPr lang="en-US" sz="2400" i="1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="" xmlns:a16="http://schemas.microsoft.com/office/drawing/2014/main" id="{AA42F45F-6B7A-4922-B335-AACACB5413FD}"/>
              </a:ext>
            </a:extLst>
          </p:cNvPr>
          <p:cNvCxnSpPr/>
          <p:nvPr/>
        </p:nvCxnSpPr>
        <p:spPr>
          <a:xfrm>
            <a:off x="0" y="970384"/>
            <a:ext cx="12192000" cy="0"/>
          </a:xfrm>
          <a:prstGeom prst="line">
            <a:avLst/>
          </a:prstGeom>
          <a:ln w="7620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550162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767"/>
    </mc:Choice>
    <mc:Fallback xmlns="">
      <p:transition spd="slow" advTm="7076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3A86A75C-4F4B-4683-9AE1-C65F6400EC91}">
      <p14:laserTraceLst xmlns:p14="http://schemas.microsoft.com/office/powerpoint/2010/main">
        <p14:tracePtLst>
          <p14:tracePt t="50515" x="6653213" y="3195638"/>
          <p14:tracePt t="50526" x="6619875" y="3200400"/>
          <p14:tracePt t="50552" x="6462713" y="3228975"/>
          <p14:tracePt t="50568" x="6100763" y="3295650"/>
          <p14:tracePt t="50588" x="5976938" y="3314700"/>
          <p14:tracePt t="50602" x="5829300" y="3324225"/>
          <p14:tracePt t="50810" x="5815013" y="3328988"/>
          <p14:tracePt t="50821" x="5710238" y="3367088"/>
          <p14:tracePt t="50836" x="5310188" y="3433763"/>
          <p14:tracePt t="50853" x="4919663" y="3548063"/>
          <p14:tracePt t="50870" x="4781550" y="3571875"/>
          <p14:tracePt t="50885" x="4643438" y="3619500"/>
          <p14:tracePt t="50902" x="4605338" y="3629025"/>
          <p14:tracePt t="51104" x="4595813" y="3629025"/>
          <p14:tracePt t="51113" x="4381500" y="3619500"/>
          <p14:tracePt t="51143" x="3462338" y="3262313"/>
          <p14:tracePt t="51172" x="3052763" y="3105150"/>
          <p14:tracePt t="51187" x="2876550" y="3033713"/>
          <p14:tracePt t="51211" x="2800350" y="3014663"/>
          <p14:tracePt t="51407" x="2790825" y="3014663"/>
          <p14:tracePt t="51417" x="2709863" y="3014663"/>
          <p14:tracePt t="51417" x="2628900" y="3033713"/>
          <p14:tracePt t="51437" x="2500313" y="3067050"/>
          <p14:tracePt t="51456" x="2214563" y="3138488"/>
          <p14:tracePt t="51476" x="2052638" y="3219450"/>
          <p14:tracePt t="51502" x="2024063" y="3257550"/>
          <p14:tracePt t="51535" x="2024063" y="3267075"/>
          <p14:tracePt t="51552" x="2024063" y="3281363"/>
          <p14:tracePt t="51568" x="2019300" y="3290888"/>
          <p14:tracePt t="51790" x="2024063" y="3290888"/>
          <p14:tracePt t="51799" x="2147888" y="3276600"/>
          <p14:tracePt t="51826" x="2505075" y="3276600"/>
          <p14:tracePt t="51857" x="2667000" y="3295650"/>
          <p14:tracePt t="51879" x="2747963" y="3314700"/>
          <p14:tracePt t="51902" x="2762250" y="3314700"/>
          <p14:tracePt t="51919" x="2767013" y="3314700"/>
          <p14:tracePt t="52210" x="2781300" y="3314700"/>
          <p14:tracePt t="52219" x="2824163" y="3309938"/>
          <p14:tracePt t="52239" x="2890838" y="3305175"/>
          <p14:tracePt t="52258" x="2938463" y="3300413"/>
          <p14:tracePt t="52270" x="2957513" y="3300413"/>
          <p14:tracePt t="52284" x="2981325" y="3305175"/>
          <p14:tracePt t="52301" x="3000375" y="3333750"/>
          <p14:tracePt t="52318" x="3024188" y="3357563"/>
          <p14:tracePt t="52337" x="3038475" y="3367088"/>
          <p14:tracePt t="52352" x="3062288" y="3376613"/>
          <p14:tracePt t="52368" x="3067050" y="3371850"/>
          <p14:tracePt t="52562" x="3071813" y="3371850"/>
          <p14:tracePt t="52572" x="3086100" y="3371850"/>
          <p14:tracePt t="52585" x="3138488" y="3371850"/>
          <p14:tracePt t="52610" x="3524250" y="3352800"/>
          <p14:tracePt t="52641" x="3805238" y="3343275"/>
          <p14:tracePt t="52661" x="3962400" y="3381375"/>
          <p14:tracePt t="52685" x="3995738" y="3409950"/>
          <p14:tracePt t="52701" x="4000500" y="3424238"/>
          <p14:tracePt t="52719" x="4000500" y="3429000"/>
          <p14:tracePt t="52943" x="4005263" y="3429000"/>
          <p14:tracePt t="52954" x="4019550" y="3429000"/>
          <p14:tracePt t="52973" x="4071938" y="3414713"/>
          <p14:tracePt t="52992" x="4224338" y="3371850"/>
          <p14:tracePt t="53021" x="4281488" y="3367088"/>
          <p14:tracePt t="53041" x="4295775" y="3367088"/>
          <p14:tracePt t="53110" x="4291013" y="3367088"/>
          <p14:tracePt t="53120" x="4291013" y="3371850"/>
          <p14:tracePt t="53618" x="4291013" y="3376613"/>
          <p14:tracePt t="53628" x="4295775" y="3376613"/>
          <p14:tracePt t="53657" x="4305300" y="3376613"/>
          <p14:tracePt t="53677" x="4352925" y="3376613"/>
          <p14:tracePt t="53701" x="4424363" y="3376613"/>
          <p14:tracePt t="53737" x="4429125" y="3376613"/>
          <p14:tracePt t="53751" x="4452938" y="3376613"/>
          <p14:tracePt t="53768" x="4467225" y="3395663"/>
          <p14:tracePt t="53785" x="4476750" y="3400425"/>
          <p14:tracePt t="53801" x="4495800" y="3419475"/>
          <p14:tracePt t="53818" x="4505325" y="3429000"/>
          <p14:tracePt t="53882" x="4491038" y="3429000"/>
          <p14:tracePt t="54069" x="4495800" y="3424238"/>
          <p14:tracePt t="54078" x="4562475" y="3414713"/>
          <p14:tracePt t="54103" x="4676775" y="3395663"/>
          <p14:tracePt t="54118" x="4743450" y="3395663"/>
          <p14:tracePt t="54134" x="4867275" y="3424238"/>
          <p14:tracePt t="54150" x="4938713" y="3457575"/>
          <p14:tracePt t="54167" x="4981575" y="3486150"/>
          <p14:tracePt t="54187" x="4986338" y="3495675"/>
          <p14:tracePt t="54201" x="5005388" y="3505200"/>
          <p14:tracePt t="54470" x="5010150" y="3505200"/>
          <p14:tracePt t="54479" x="5062538" y="3495675"/>
          <p14:tracePt t="54501" x="5167313" y="3476625"/>
          <p14:tracePt t="54519" x="5224463" y="3462338"/>
          <p14:tracePt t="54534" x="5300663" y="3448050"/>
          <p14:tracePt t="54551" x="5329238" y="3448050"/>
          <p14:tracePt t="54568" x="5338763" y="3448050"/>
          <p14:tracePt t="54601" x="5343525" y="3448050"/>
          <p14:tracePt t="54832" x="5357813" y="3462338"/>
          <p14:tracePt t="54851" x="5376863" y="3462338"/>
          <p14:tracePt t="54862" x="5443538" y="3462338"/>
          <p14:tracePt t="54885" x="5548313" y="3462338"/>
          <p14:tracePt t="54901" x="5610225" y="3462338"/>
          <p14:tracePt t="54918" x="5715000" y="3471863"/>
          <p14:tracePt t="54933" x="5791200" y="3514725"/>
          <p14:tracePt t="54951" x="5829300" y="3548063"/>
          <p14:tracePt t="54969" x="5838825" y="3562350"/>
          <p14:tracePt t="54984" x="5843588" y="3571875"/>
          <p14:tracePt t="55037" x="5834063" y="3576638"/>
          <p14:tracePt t="55047" x="5795963" y="3557588"/>
          <p14:tracePt t="55253" x="5800725" y="3557588"/>
          <p14:tracePt t="55263" x="5867400" y="3552825"/>
          <p14:tracePt t="55285" x="5986463" y="3548063"/>
          <p14:tracePt t="55301" x="6043613" y="3538538"/>
          <p14:tracePt t="55317" x="6134100" y="3533775"/>
          <p14:tracePt t="55334" x="6153150" y="3533775"/>
          <p14:tracePt t="55367" x="6157913" y="3533775"/>
          <p14:tracePt t="55399" x="6167438" y="3533775"/>
          <p14:tracePt t="55404" x="6172200" y="3533775"/>
          <p14:tracePt t="55417" x="6181725" y="3533775"/>
          <p14:tracePt t="55870" x="0" y="0"/>
        </p14:tracePtLst>
      </p14:laserTraceLst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B993C81-DBA8-4F95-9883-658DA981E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5400"/>
            <a:ext cx="12192000" cy="1143000"/>
          </a:xfrm>
        </p:spPr>
        <p:txBody>
          <a:bodyPr/>
          <a:lstStyle/>
          <a:p>
            <a:pPr algn="ctr"/>
            <a:r>
              <a:rPr lang="en-US" dirty="0"/>
              <a:t>Planning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617891" y="1227505"/>
            <a:ext cx="1111068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/>
                <a:cs typeface="Calibri"/>
              </a:rPr>
              <a:t>For example, the action move(b,3,c) (</a:t>
            </a:r>
            <a:r>
              <a:rPr lang="en-US" sz="2400" i="1" dirty="0">
                <a:latin typeface="Calibri"/>
                <a:cs typeface="Calibri"/>
              </a:rPr>
              <a:t>move block b from location 3 to block c</a:t>
            </a:r>
            <a:r>
              <a:rPr lang="en-US" sz="2400" dirty="0">
                <a:latin typeface="Calibri"/>
                <a:cs typeface="Calibri"/>
              </a:rPr>
              <a:t>).</a:t>
            </a:r>
          </a:p>
          <a:p>
            <a:endParaRPr lang="en-US" sz="2400" dirty="0">
              <a:latin typeface="Calibri"/>
              <a:cs typeface="Calibri"/>
            </a:endParaRPr>
          </a:p>
          <a:p>
            <a:r>
              <a:rPr lang="en-US" sz="2400" dirty="0">
                <a:latin typeface="Calibri"/>
                <a:cs typeface="Calibri"/>
              </a:rPr>
              <a:t>- </a:t>
            </a:r>
            <a:r>
              <a:rPr lang="en-US" sz="2400" b="1" dirty="0">
                <a:latin typeface="Calibri"/>
                <a:cs typeface="Calibri"/>
              </a:rPr>
              <a:t>Precondition</a:t>
            </a:r>
            <a:r>
              <a:rPr lang="en-US" sz="2400" dirty="0">
                <a:latin typeface="Calibri"/>
                <a:cs typeface="Calibri"/>
              </a:rPr>
              <a:t>: [clear(b) ˄ clear(c) ˄ on(b,3)].</a:t>
            </a:r>
          </a:p>
          <a:p>
            <a:r>
              <a:rPr lang="en-US" sz="2400" dirty="0">
                <a:latin typeface="Calibri"/>
                <a:cs typeface="Calibri"/>
              </a:rPr>
              <a:t>- </a:t>
            </a:r>
            <a:r>
              <a:rPr lang="en-US" sz="2400" b="1" dirty="0">
                <a:latin typeface="Calibri"/>
                <a:cs typeface="Calibri"/>
              </a:rPr>
              <a:t>Effect</a:t>
            </a:r>
            <a:r>
              <a:rPr lang="en-US" sz="2400" dirty="0">
                <a:latin typeface="Calibri"/>
                <a:cs typeface="Calibri"/>
              </a:rPr>
              <a:t>: add the relationships on(</a:t>
            </a:r>
            <a:r>
              <a:rPr lang="en-US" sz="2400" dirty="0" err="1">
                <a:latin typeface="Calibri"/>
                <a:cs typeface="Calibri"/>
              </a:rPr>
              <a:t>b,c</a:t>
            </a:r>
            <a:r>
              <a:rPr lang="en-US" sz="2400" dirty="0">
                <a:latin typeface="Calibri"/>
                <a:cs typeface="Calibri"/>
              </a:rPr>
              <a:t>) and clear(3), and delete on(b,3) and clear(c).</a:t>
            </a:r>
          </a:p>
          <a:p>
            <a:endParaRPr lang="en-US" sz="2400" dirty="0">
              <a:latin typeface="Calibri"/>
              <a:cs typeface="Calibri"/>
            </a:endParaRPr>
          </a:p>
          <a:p>
            <a:r>
              <a:rPr lang="en-US" sz="2400" dirty="0">
                <a:latin typeface="Calibri"/>
                <a:cs typeface="Calibri"/>
              </a:rPr>
              <a:t>  Thus the new state is:</a:t>
            </a:r>
          </a:p>
          <a:p>
            <a:r>
              <a:rPr lang="en-US" sz="2400" dirty="0">
                <a:latin typeface="Calibri"/>
                <a:cs typeface="Calibri"/>
              </a:rPr>
              <a:t>  [on(b, c), clear(3), clear(2), clear(4), clear(b), on(a,1), on(c, a)].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="" xmlns:a16="http://schemas.microsoft.com/office/drawing/2014/main" id="{AA42F45F-6B7A-4922-B335-AACACB5413FD}"/>
              </a:ext>
            </a:extLst>
          </p:cNvPr>
          <p:cNvCxnSpPr/>
          <p:nvPr/>
        </p:nvCxnSpPr>
        <p:spPr>
          <a:xfrm>
            <a:off x="0" y="970384"/>
            <a:ext cx="12192000" cy="0"/>
          </a:xfrm>
          <a:prstGeom prst="line">
            <a:avLst/>
          </a:prstGeom>
          <a:ln w="7620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48CCC35D-1C99-451F-A6CB-9075B619B93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4566" t="29660" r="46735" b="55165"/>
          <a:stretch/>
        </p:blipFill>
        <p:spPr>
          <a:xfrm>
            <a:off x="2258008" y="4467788"/>
            <a:ext cx="6430838" cy="19127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D0AC163B-9309-49C5-93E9-A16AFB0BEF9D}"/>
              </a:ext>
            </a:extLst>
          </p:cNvPr>
          <p:cNvSpPr txBox="1"/>
          <p:nvPr/>
        </p:nvSpPr>
        <p:spPr>
          <a:xfrm>
            <a:off x="3307868" y="6280300"/>
            <a:ext cx="19086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Initial State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849802EF-4BF7-4AD4-9114-295FF3C5A7FF}"/>
              </a:ext>
            </a:extLst>
          </p:cNvPr>
          <p:cNvSpPr txBox="1"/>
          <p:nvPr/>
        </p:nvSpPr>
        <p:spPr>
          <a:xfrm>
            <a:off x="7229675" y="6280300"/>
            <a:ext cx="19086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Goal State</a:t>
            </a:r>
          </a:p>
        </p:txBody>
      </p:sp>
      <p:cxnSp>
        <p:nvCxnSpPr>
          <p:cNvPr id="5" name="رابط كسهم مستقيم 4"/>
          <p:cNvCxnSpPr/>
          <p:nvPr/>
        </p:nvCxnSpPr>
        <p:spPr>
          <a:xfrm flipH="1">
            <a:off x="3968151" y="3905161"/>
            <a:ext cx="1248416" cy="96013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452185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767"/>
    </mc:Choice>
    <mc:Fallback xmlns="">
      <p:transition spd="slow" advTm="7076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 mod="1">
    <p:ext uri="{3A86A75C-4F4B-4683-9AE1-C65F6400EC91}">
      <p14:laserTraceLst xmlns:p14="http://schemas.microsoft.com/office/powerpoint/2010/main">
        <p14:tracePtLst>
          <p14:tracePt t="50515" x="6653213" y="3195638"/>
          <p14:tracePt t="50526" x="6619875" y="3200400"/>
          <p14:tracePt t="50552" x="6462713" y="3228975"/>
          <p14:tracePt t="50568" x="6100763" y="3295650"/>
          <p14:tracePt t="50588" x="5976938" y="3314700"/>
          <p14:tracePt t="50602" x="5829300" y="3324225"/>
          <p14:tracePt t="50810" x="5815013" y="3328988"/>
          <p14:tracePt t="50821" x="5710238" y="3367088"/>
          <p14:tracePt t="50836" x="5310188" y="3433763"/>
          <p14:tracePt t="50853" x="4919663" y="3548063"/>
          <p14:tracePt t="50870" x="4781550" y="3571875"/>
          <p14:tracePt t="50885" x="4643438" y="3619500"/>
          <p14:tracePt t="50902" x="4605338" y="3629025"/>
          <p14:tracePt t="51104" x="4595813" y="3629025"/>
          <p14:tracePt t="51113" x="4381500" y="3619500"/>
          <p14:tracePt t="51143" x="3462338" y="3262313"/>
          <p14:tracePt t="51172" x="3052763" y="3105150"/>
          <p14:tracePt t="51187" x="2876550" y="3033713"/>
          <p14:tracePt t="51211" x="2800350" y="3014663"/>
          <p14:tracePt t="51407" x="2790825" y="3014663"/>
          <p14:tracePt t="51417" x="2709863" y="3014663"/>
          <p14:tracePt t="51417" x="2628900" y="3033713"/>
          <p14:tracePt t="51437" x="2500313" y="3067050"/>
          <p14:tracePt t="51456" x="2214563" y="3138488"/>
          <p14:tracePt t="51476" x="2052638" y="3219450"/>
          <p14:tracePt t="51502" x="2024063" y="3257550"/>
          <p14:tracePt t="51535" x="2024063" y="3267075"/>
          <p14:tracePt t="51552" x="2024063" y="3281363"/>
          <p14:tracePt t="51568" x="2019300" y="3290888"/>
          <p14:tracePt t="51790" x="2024063" y="3290888"/>
          <p14:tracePt t="51799" x="2147888" y="3276600"/>
          <p14:tracePt t="51826" x="2505075" y="3276600"/>
          <p14:tracePt t="51857" x="2667000" y="3295650"/>
          <p14:tracePt t="51879" x="2747963" y="3314700"/>
          <p14:tracePt t="51902" x="2762250" y="3314700"/>
          <p14:tracePt t="51919" x="2767013" y="3314700"/>
          <p14:tracePt t="52210" x="2781300" y="3314700"/>
          <p14:tracePt t="52219" x="2824163" y="3309938"/>
          <p14:tracePt t="52239" x="2890838" y="3305175"/>
          <p14:tracePt t="52258" x="2938463" y="3300413"/>
          <p14:tracePt t="52270" x="2957513" y="3300413"/>
          <p14:tracePt t="52284" x="2981325" y="3305175"/>
          <p14:tracePt t="52301" x="3000375" y="3333750"/>
          <p14:tracePt t="52318" x="3024188" y="3357563"/>
          <p14:tracePt t="52337" x="3038475" y="3367088"/>
          <p14:tracePt t="52352" x="3062288" y="3376613"/>
          <p14:tracePt t="52368" x="3067050" y="3371850"/>
          <p14:tracePt t="52562" x="3071813" y="3371850"/>
          <p14:tracePt t="52572" x="3086100" y="3371850"/>
          <p14:tracePt t="52585" x="3138488" y="3371850"/>
          <p14:tracePt t="52610" x="3524250" y="3352800"/>
          <p14:tracePt t="52641" x="3805238" y="3343275"/>
          <p14:tracePt t="52661" x="3962400" y="3381375"/>
          <p14:tracePt t="52685" x="3995738" y="3409950"/>
          <p14:tracePt t="52701" x="4000500" y="3424238"/>
          <p14:tracePt t="52719" x="4000500" y="3429000"/>
          <p14:tracePt t="52943" x="4005263" y="3429000"/>
          <p14:tracePt t="52954" x="4019550" y="3429000"/>
          <p14:tracePt t="52973" x="4071938" y="3414713"/>
          <p14:tracePt t="52992" x="4224338" y="3371850"/>
          <p14:tracePt t="53021" x="4281488" y="3367088"/>
          <p14:tracePt t="53041" x="4295775" y="3367088"/>
          <p14:tracePt t="53110" x="4291013" y="3367088"/>
          <p14:tracePt t="53120" x="4291013" y="3371850"/>
          <p14:tracePt t="53618" x="4291013" y="3376613"/>
          <p14:tracePt t="53628" x="4295775" y="3376613"/>
          <p14:tracePt t="53657" x="4305300" y="3376613"/>
          <p14:tracePt t="53677" x="4352925" y="3376613"/>
          <p14:tracePt t="53701" x="4424363" y="3376613"/>
          <p14:tracePt t="53737" x="4429125" y="3376613"/>
          <p14:tracePt t="53751" x="4452938" y="3376613"/>
          <p14:tracePt t="53768" x="4467225" y="3395663"/>
          <p14:tracePt t="53785" x="4476750" y="3400425"/>
          <p14:tracePt t="53801" x="4495800" y="3419475"/>
          <p14:tracePt t="53818" x="4505325" y="3429000"/>
          <p14:tracePt t="53882" x="4491038" y="3429000"/>
          <p14:tracePt t="54069" x="4495800" y="3424238"/>
          <p14:tracePt t="54078" x="4562475" y="3414713"/>
          <p14:tracePt t="54103" x="4676775" y="3395663"/>
          <p14:tracePt t="54118" x="4743450" y="3395663"/>
          <p14:tracePt t="54134" x="4867275" y="3424238"/>
          <p14:tracePt t="54150" x="4938713" y="3457575"/>
          <p14:tracePt t="54167" x="4981575" y="3486150"/>
          <p14:tracePt t="54187" x="4986338" y="3495675"/>
          <p14:tracePt t="54201" x="5005388" y="3505200"/>
          <p14:tracePt t="54470" x="5010150" y="3505200"/>
          <p14:tracePt t="54479" x="5062538" y="3495675"/>
          <p14:tracePt t="54501" x="5167313" y="3476625"/>
          <p14:tracePt t="54519" x="5224463" y="3462338"/>
          <p14:tracePt t="54534" x="5300663" y="3448050"/>
          <p14:tracePt t="54551" x="5329238" y="3448050"/>
          <p14:tracePt t="54568" x="5338763" y="3448050"/>
          <p14:tracePt t="54601" x="5343525" y="3448050"/>
          <p14:tracePt t="54832" x="5357813" y="3462338"/>
          <p14:tracePt t="54851" x="5376863" y="3462338"/>
          <p14:tracePt t="54862" x="5443538" y="3462338"/>
          <p14:tracePt t="54885" x="5548313" y="3462338"/>
          <p14:tracePt t="54901" x="5610225" y="3462338"/>
          <p14:tracePt t="54918" x="5715000" y="3471863"/>
          <p14:tracePt t="54933" x="5791200" y="3514725"/>
          <p14:tracePt t="54951" x="5829300" y="3548063"/>
          <p14:tracePt t="54969" x="5838825" y="3562350"/>
          <p14:tracePt t="54984" x="5843588" y="3571875"/>
          <p14:tracePt t="55037" x="5834063" y="3576638"/>
          <p14:tracePt t="55047" x="5795963" y="3557588"/>
          <p14:tracePt t="55253" x="5800725" y="3557588"/>
          <p14:tracePt t="55263" x="5867400" y="3552825"/>
          <p14:tracePt t="55285" x="5986463" y="3548063"/>
          <p14:tracePt t="55301" x="6043613" y="3538538"/>
          <p14:tracePt t="55317" x="6134100" y="3533775"/>
          <p14:tracePt t="55334" x="6153150" y="3533775"/>
          <p14:tracePt t="55367" x="6157913" y="3533775"/>
          <p14:tracePt t="55399" x="6167438" y="3533775"/>
          <p14:tracePt t="55404" x="6172200" y="3533775"/>
          <p14:tracePt t="55417" x="6181725" y="3533775"/>
          <p14:tracePt t="55870" x="0" y="0"/>
        </p14:tracePtLst>
      </p14:laserTraceLst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B993C81-DBA8-4F95-9883-658DA981E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5400"/>
            <a:ext cx="12192000" cy="1143000"/>
          </a:xfrm>
        </p:spPr>
        <p:txBody>
          <a:bodyPr/>
          <a:lstStyle/>
          <a:p>
            <a:pPr algn="ctr"/>
            <a:r>
              <a:rPr lang="en-US" dirty="0"/>
              <a:t>Planning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617891" y="1227505"/>
            <a:ext cx="1111068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libri"/>
                <a:cs typeface="Calibri"/>
              </a:rPr>
              <a:t>Exercise: How to represent </a:t>
            </a:r>
            <a:r>
              <a:rPr lang="en-US" sz="2400" dirty="0" smtClean="0">
                <a:solidFill>
                  <a:srgbClr val="FF0000"/>
                </a:solidFill>
                <a:latin typeface="Calibri"/>
                <a:cs typeface="Calibri"/>
              </a:rPr>
              <a:t>initial state</a:t>
            </a:r>
            <a:r>
              <a:rPr lang="en-US" sz="2400" dirty="0" smtClean="0">
                <a:latin typeface="Calibri"/>
                <a:cs typeface="Calibri"/>
              </a:rPr>
              <a:t> below?</a:t>
            </a:r>
          </a:p>
          <a:p>
            <a:endParaRPr lang="en-US" sz="2400" dirty="0">
              <a:latin typeface="Calibri"/>
              <a:cs typeface="Calibri"/>
            </a:endParaRPr>
          </a:p>
          <a:p>
            <a:r>
              <a:rPr lang="en-US" sz="2400" dirty="0" smtClean="0">
                <a:latin typeface="Calibri"/>
                <a:cs typeface="Calibri"/>
              </a:rPr>
              <a:t>On(block, object)</a:t>
            </a:r>
          </a:p>
          <a:p>
            <a:r>
              <a:rPr lang="en-US" sz="2400" dirty="0" err="1" smtClean="0">
                <a:latin typeface="Calibri"/>
                <a:cs typeface="Calibri"/>
              </a:rPr>
              <a:t>sclear</a:t>
            </a:r>
            <a:r>
              <a:rPr lang="en-US" sz="2400" dirty="0" smtClean="0">
                <a:latin typeface="Calibri"/>
                <a:cs typeface="Calibri"/>
              </a:rPr>
              <a:t>(object)</a:t>
            </a:r>
            <a:endParaRPr lang="en-US" sz="2400" dirty="0">
              <a:latin typeface="Calibri"/>
              <a:cs typeface="Calibri"/>
            </a:endParaRPr>
          </a:p>
          <a:p>
            <a:endParaRPr lang="en-US" sz="2400" dirty="0">
              <a:latin typeface="Calibri"/>
              <a:cs typeface="Calibri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="" xmlns:a16="http://schemas.microsoft.com/office/drawing/2014/main" id="{AA42F45F-6B7A-4922-B335-AACACB5413FD}"/>
              </a:ext>
            </a:extLst>
          </p:cNvPr>
          <p:cNvCxnSpPr/>
          <p:nvPr/>
        </p:nvCxnSpPr>
        <p:spPr>
          <a:xfrm>
            <a:off x="0" y="970384"/>
            <a:ext cx="12192000" cy="0"/>
          </a:xfrm>
          <a:prstGeom prst="line">
            <a:avLst/>
          </a:prstGeom>
          <a:ln w="7620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617" t="42767" r="13325" b="33334"/>
          <a:stretch/>
        </p:blipFill>
        <p:spPr bwMode="auto">
          <a:xfrm>
            <a:off x="7487712" y="3010508"/>
            <a:ext cx="2454677" cy="2527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39" t="42767" r="55118" b="33334"/>
          <a:stretch/>
        </p:blipFill>
        <p:spPr bwMode="auto">
          <a:xfrm>
            <a:off x="2168003" y="2992152"/>
            <a:ext cx="2472992" cy="2549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76121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767"/>
    </mc:Choice>
    <mc:Fallback xmlns="">
      <p:transition spd="slow" advTm="7076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 mod="1">
    <p:ext uri="{3A86A75C-4F4B-4683-9AE1-C65F6400EC91}">
      <p14:laserTraceLst xmlns:p14="http://schemas.microsoft.com/office/powerpoint/2010/main">
        <p14:tracePtLst>
          <p14:tracePt t="50515" x="6653213" y="3195638"/>
          <p14:tracePt t="50526" x="6619875" y="3200400"/>
          <p14:tracePt t="50552" x="6462713" y="3228975"/>
          <p14:tracePt t="50568" x="6100763" y="3295650"/>
          <p14:tracePt t="50588" x="5976938" y="3314700"/>
          <p14:tracePt t="50602" x="5829300" y="3324225"/>
          <p14:tracePt t="50810" x="5815013" y="3328988"/>
          <p14:tracePt t="50821" x="5710238" y="3367088"/>
          <p14:tracePt t="50836" x="5310188" y="3433763"/>
          <p14:tracePt t="50853" x="4919663" y="3548063"/>
          <p14:tracePt t="50870" x="4781550" y="3571875"/>
          <p14:tracePt t="50885" x="4643438" y="3619500"/>
          <p14:tracePt t="50902" x="4605338" y="3629025"/>
          <p14:tracePt t="51104" x="4595813" y="3629025"/>
          <p14:tracePt t="51113" x="4381500" y="3619500"/>
          <p14:tracePt t="51143" x="3462338" y="3262313"/>
          <p14:tracePt t="51172" x="3052763" y="3105150"/>
          <p14:tracePt t="51187" x="2876550" y="3033713"/>
          <p14:tracePt t="51211" x="2800350" y="3014663"/>
          <p14:tracePt t="51407" x="2790825" y="3014663"/>
          <p14:tracePt t="51417" x="2709863" y="3014663"/>
          <p14:tracePt t="51417" x="2628900" y="3033713"/>
          <p14:tracePt t="51437" x="2500313" y="3067050"/>
          <p14:tracePt t="51456" x="2214563" y="3138488"/>
          <p14:tracePt t="51476" x="2052638" y="3219450"/>
          <p14:tracePt t="51502" x="2024063" y="3257550"/>
          <p14:tracePt t="51535" x="2024063" y="3267075"/>
          <p14:tracePt t="51552" x="2024063" y="3281363"/>
          <p14:tracePt t="51568" x="2019300" y="3290888"/>
          <p14:tracePt t="51790" x="2024063" y="3290888"/>
          <p14:tracePt t="51799" x="2147888" y="3276600"/>
          <p14:tracePt t="51826" x="2505075" y="3276600"/>
          <p14:tracePt t="51857" x="2667000" y="3295650"/>
          <p14:tracePt t="51879" x="2747963" y="3314700"/>
          <p14:tracePt t="51902" x="2762250" y="3314700"/>
          <p14:tracePt t="51919" x="2767013" y="3314700"/>
          <p14:tracePt t="52210" x="2781300" y="3314700"/>
          <p14:tracePt t="52219" x="2824163" y="3309938"/>
          <p14:tracePt t="52239" x="2890838" y="3305175"/>
          <p14:tracePt t="52258" x="2938463" y="3300413"/>
          <p14:tracePt t="52270" x="2957513" y="3300413"/>
          <p14:tracePt t="52284" x="2981325" y="3305175"/>
          <p14:tracePt t="52301" x="3000375" y="3333750"/>
          <p14:tracePt t="52318" x="3024188" y="3357563"/>
          <p14:tracePt t="52337" x="3038475" y="3367088"/>
          <p14:tracePt t="52352" x="3062288" y="3376613"/>
          <p14:tracePt t="52368" x="3067050" y="3371850"/>
          <p14:tracePt t="52562" x="3071813" y="3371850"/>
          <p14:tracePt t="52572" x="3086100" y="3371850"/>
          <p14:tracePt t="52585" x="3138488" y="3371850"/>
          <p14:tracePt t="52610" x="3524250" y="3352800"/>
          <p14:tracePt t="52641" x="3805238" y="3343275"/>
          <p14:tracePt t="52661" x="3962400" y="3381375"/>
          <p14:tracePt t="52685" x="3995738" y="3409950"/>
          <p14:tracePt t="52701" x="4000500" y="3424238"/>
          <p14:tracePt t="52719" x="4000500" y="3429000"/>
          <p14:tracePt t="52943" x="4005263" y="3429000"/>
          <p14:tracePt t="52954" x="4019550" y="3429000"/>
          <p14:tracePt t="52973" x="4071938" y="3414713"/>
          <p14:tracePt t="52992" x="4224338" y="3371850"/>
          <p14:tracePt t="53021" x="4281488" y="3367088"/>
          <p14:tracePt t="53041" x="4295775" y="3367088"/>
          <p14:tracePt t="53110" x="4291013" y="3367088"/>
          <p14:tracePt t="53120" x="4291013" y="3371850"/>
          <p14:tracePt t="53618" x="4291013" y="3376613"/>
          <p14:tracePt t="53628" x="4295775" y="3376613"/>
          <p14:tracePt t="53657" x="4305300" y="3376613"/>
          <p14:tracePt t="53677" x="4352925" y="3376613"/>
          <p14:tracePt t="53701" x="4424363" y="3376613"/>
          <p14:tracePt t="53737" x="4429125" y="3376613"/>
          <p14:tracePt t="53751" x="4452938" y="3376613"/>
          <p14:tracePt t="53768" x="4467225" y="3395663"/>
          <p14:tracePt t="53785" x="4476750" y="3400425"/>
          <p14:tracePt t="53801" x="4495800" y="3419475"/>
          <p14:tracePt t="53818" x="4505325" y="3429000"/>
          <p14:tracePt t="53882" x="4491038" y="3429000"/>
          <p14:tracePt t="54069" x="4495800" y="3424238"/>
          <p14:tracePt t="54078" x="4562475" y="3414713"/>
          <p14:tracePt t="54103" x="4676775" y="3395663"/>
          <p14:tracePt t="54118" x="4743450" y="3395663"/>
          <p14:tracePt t="54134" x="4867275" y="3424238"/>
          <p14:tracePt t="54150" x="4938713" y="3457575"/>
          <p14:tracePt t="54167" x="4981575" y="3486150"/>
          <p14:tracePt t="54187" x="4986338" y="3495675"/>
          <p14:tracePt t="54201" x="5005388" y="3505200"/>
          <p14:tracePt t="54470" x="5010150" y="3505200"/>
          <p14:tracePt t="54479" x="5062538" y="3495675"/>
          <p14:tracePt t="54501" x="5167313" y="3476625"/>
          <p14:tracePt t="54519" x="5224463" y="3462338"/>
          <p14:tracePt t="54534" x="5300663" y="3448050"/>
          <p14:tracePt t="54551" x="5329238" y="3448050"/>
          <p14:tracePt t="54568" x="5338763" y="3448050"/>
          <p14:tracePt t="54601" x="5343525" y="3448050"/>
          <p14:tracePt t="54832" x="5357813" y="3462338"/>
          <p14:tracePt t="54851" x="5376863" y="3462338"/>
          <p14:tracePt t="54862" x="5443538" y="3462338"/>
          <p14:tracePt t="54885" x="5548313" y="3462338"/>
          <p14:tracePt t="54901" x="5610225" y="3462338"/>
          <p14:tracePt t="54918" x="5715000" y="3471863"/>
          <p14:tracePt t="54933" x="5791200" y="3514725"/>
          <p14:tracePt t="54951" x="5829300" y="3548063"/>
          <p14:tracePt t="54969" x="5838825" y="3562350"/>
          <p14:tracePt t="54984" x="5843588" y="3571875"/>
          <p14:tracePt t="55037" x="5834063" y="3576638"/>
          <p14:tracePt t="55047" x="5795963" y="3557588"/>
          <p14:tracePt t="55253" x="5800725" y="3557588"/>
          <p14:tracePt t="55263" x="5867400" y="3552825"/>
          <p14:tracePt t="55285" x="5986463" y="3548063"/>
          <p14:tracePt t="55301" x="6043613" y="3538538"/>
          <p14:tracePt t="55317" x="6134100" y="3533775"/>
          <p14:tracePt t="55334" x="6153150" y="3533775"/>
          <p14:tracePt t="55367" x="6157913" y="3533775"/>
          <p14:tracePt t="55399" x="6167438" y="3533775"/>
          <p14:tracePt t="55404" x="6172200" y="3533775"/>
          <p14:tracePt t="55417" x="6181725" y="3533775"/>
          <p14:tracePt t="55870" x="0" y="0"/>
        </p14:tracePtLst>
      </p14:laserTraceLst>
    </p:ext>
  </p:extLs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75C5C43-5AD8-4CB2-8082-45A2285522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19900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866148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18|20.3|7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18|20.3|7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18|20.3|7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18|20.3|7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18|20.3|7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18|20.3|7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18|20.3|7.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2440</TotalTime>
  <Words>189</Words>
  <Application>Microsoft Office PowerPoint</Application>
  <PresentationFormat>مخصص</PresentationFormat>
  <Paragraphs>75</Paragraphs>
  <Slides>9</Slides>
  <Notes>8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9</vt:i4>
      </vt:variant>
    </vt:vector>
  </HeadingPairs>
  <TitlesOfParts>
    <vt:vector size="10" baseType="lpstr">
      <vt:lpstr>Office Theme</vt:lpstr>
      <vt:lpstr>Artificial Intelligence</vt:lpstr>
      <vt:lpstr>Planning</vt:lpstr>
      <vt:lpstr>Planning</vt:lpstr>
      <vt:lpstr>Planning</vt:lpstr>
      <vt:lpstr>Planning</vt:lpstr>
      <vt:lpstr>Planning</vt:lpstr>
      <vt:lpstr>Planning</vt:lpstr>
      <vt:lpstr>Planning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Artificial Intelligence</dc:title>
  <dc:creator>Zakariya Oraibi</dc:creator>
  <cp:lastModifiedBy>Zakariya Oraibi</cp:lastModifiedBy>
  <cp:revision>64</cp:revision>
  <dcterms:created xsi:type="dcterms:W3CDTF">2020-05-19T09:26:20Z</dcterms:created>
  <dcterms:modified xsi:type="dcterms:W3CDTF">2021-06-23T05:56:46Z</dcterms:modified>
</cp:coreProperties>
</file>